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4" r:id="rId14"/>
    <p:sldId id="275" r:id="rId15"/>
    <p:sldId id="271" r:id="rId16"/>
    <p:sldId id="272" r:id="rId17"/>
    <p:sldId id="273" r:id="rId18"/>
    <p:sldId id="276" r:id="rId19"/>
    <p:sldId id="277" r:id="rId20"/>
    <p:sldId id="278" r:id="rId21"/>
    <p:sldId id="27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709" autoAdjust="0"/>
  </p:normalViewPr>
  <p:slideViewPr>
    <p:cSldViewPr>
      <p:cViewPr varScale="1">
        <p:scale>
          <a:sx n="69" d="100"/>
          <a:sy n="69" d="100"/>
        </p:scale>
        <p:origin x="-5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696AE04-A200-4BDF-B587-B73EFA2903D5}" type="datetimeFigureOut">
              <a:rPr lang="en-US" smtClean="0"/>
              <a:pPr/>
              <a:t>10/17/2012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7D5AB5C-6177-4176-A6C2-E12553D5876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96AE04-A200-4BDF-B587-B73EFA2903D5}" type="datetimeFigureOut">
              <a:rPr lang="en-US" smtClean="0"/>
              <a:pPr/>
              <a:t>10/17/2012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D5AB5C-6177-4176-A6C2-E12553D587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696AE04-A200-4BDF-B587-B73EFA2903D5}" type="datetimeFigureOut">
              <a:rPr lang="en-US" smtClean="0"/>
              <a:pPr/>
              <a:t>10/17/2012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7D5AB5C-6177-4176-A6C2-E12553D587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96AE04-A200-4BDF-B587-B73EFA2903D5}" type="datetimeFigureOut">
              <a:rPr lang="en-US" smtClean="0"/>
              <a:pPr/>
              <a:t>10/17/2012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D5AB5C-6177-4176-A6C2-E12553D587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696AE04-A200-4BDF-B587-B73EFA2903D5}" type="datetimeFigureOut">
              <a:rPr lang="en-US" smtClean="0"/>
              <a:pPr/>
              <a:t>10/17/2012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7D5AB5C-6177-4176-A6C2-E12553D5876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96AE04-A200-4BDF-B587-B73EFA2903D5}" type="datetimeFigureOut">
              <a:rPr lang="en-US" smtClean="0"/>
              <a:pPr/>
              <a:t>10/17/2012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D5AB5C-6177-4176-A6C2-E12553D587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696AE04-A200-4BDF-B587-B73EFA2903D5}" type="datetimeFigureOut">
              <a:rPr lang="en-US" smtClean="0"/>
              <a:pPr/>
              <a:t>10/17/2012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7D5AB5C-6177-4176-A6C2-E12553D587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696AE04-A200-4BDF-B587-B73EFA2903D5}" type="datetimeFigureOut">
              <a:rPr lang="en-US" smtClean="0"/>
              <a:pPr/>
              <a:t>10/17/2012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7D5AB5C-6177-4176-A6C2-E12553D587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696AE04-A200-4BDF-B587-B73EFA2903D5}" type="datetimeFigureOut">
              <a:rPr lang="en-US" smtClean="0"/>
              <a:pPr/>
              <a:t>10/17/2012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27D5AB5C-6177-4176-A6C2-E12553D587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96AE04-A200-4BDF-B587-B73EFA2903D5}" type="datetimeFigureOut">
              <a:rPr lang="en-US" smtClean="0"/>
              <a:pPr/>
              <a:t>10/17/2012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D5AB5C-6177-4176-A6C2-E12553D587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696AE04-A200-4BDF-B587-B73EFA2903D5}" type="datetimeFigureOut">
              <a:rPr lang="en-US" smtClean="0"/>
              <a:pPr/>
              <a:t>10/17/2012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D5AB5C-6177-4176-A6C2-E12553D58765}"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696AE04-A200-4BDF-B587-B73EFA2903D5}" type="datetimeFigureOut">
              <a:rPr lang="en-US" smtClean="0"/>
              <a:pPr/>
              <a:t>10/17/2012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7D5AB5C-6177-4176-A6C2-E12553D587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5410200" y="1219200"/>
            <a:ext cx="3352800" cy="1920240"/>
          </a:xfrm>
        </p:spPr>
        <p:txBody>
          <a:bodyPr>
            <a:noAutofit/>
          </a:bodyPr>
          <a:lstStyle/>
          <a:p>
            <a:pPr algn="ctr"/>
            <a:r>
              <a:rPr lang="en-US" sz="3200" dirty="0" smtClean="0">
                <a:latin typeface="Papyrus" pitchFamily="66" charset="0"/>
              </a:rPr>
              <a:t>WATER POLLUTION</a:t>
            </a:r>
            <a:endParaRPr lang="en-US" sz="3200" dirty="0">
              <a:latin typeface="Papyrus" pitchFamily="66" charset="0"/>
            </a:endParaRPr>
          </a:p>
        </p:txBody>
      </p:sp>
      <p:pic>
        <p:nvPicPr>
          <p:cNvPr id="7" name="Picture 2"/>
          <p:cNvPicPr>
            <a:picLocks noGrp="1" noChangeAspect="1" noChangeArrowheads="1"/>
          </p:cNvPicPr>
          <p:nvPr>
            <p:ph type="pic" idx="1"/>
          </p:nvPr>
        </p:nvPicPr>
        <p:blipFill>
          <a:blip r:embed="rId2"/>
          <a:srcRect l="16654" r="16654"/>
          <a:stretch>
            <a:fillRect/>
          </a:stretch>
        </p:blipFill>
        <p:spPr bwMode="auto">
          <a:xfrm rot="21351340">
            <a:off x="318326" y="699325"/>
            <a:ext cx="4764264" cy="476426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6">
                                            <p:txEl>
                                              <p:pRg st="0" end="0"/>
                                            </p:txEl>
                                          </p:spTgt>
                                        </p:tgtEl>
                                        <p:attrNameLst>
                                          <p:attrName>style.visibility</p:attrName>
                                        </p:attrNameLst>
                                      </p:cBhvr>
                                      <p:to>
                                        <p:strVal val="visible"/>
                                      </p:to>
                                    </p:set>
                                    <p:set>
                                      <p:cBhvr>
                                        <p:cTn id="7" dur="455" fill="hold">
                                          <p:stCondLst>
                                            <p:cond delay="0"/>
                                          </p:stCondLst>
                                        </p:cTn>
                                        <p:tgtEl>
                                          <p:spTgt spid="6">
                                            <p:txEl>
                                              <p:pRg st="0" end="0"/>
                                            </p:txEl>
                                          </p:spTgt>
                                        </p:tgtEl>
                                        <p:attrNameLst>
                                          <p:attrName>style.rotation</p:attrName>
                                        </p:attrNameLst>
                                      </p:cBhvr>
                                      <p:to>
                                        <p:strVal val="-45.0"/>
                                      </p:to>
                                    </p:set>
                                    <p:anim calcmode="lin" valueType="num">
                                      <p:cBhvr>
                                        <p:cTn id="8" dur="455" fill="hold">
                                          <p:stCondLst>
                                            <p:cond delay="455"/>
                                          </p:stCondLst>
                                        </p:cTn>
                                        <p:tgtEl>
                                          <p:spTgt spid="6">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6">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6">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6">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2">
                    <a:lumMod val="10000"/>
                  </a:schemeClr>
                </a:solidFill>
              </a:rPr>
              <a:t>Impacts</a:t>
            </a:r>
            <a:endParaRPr lang="en-US" dirty="0">
              <a:solidFill>
                <a:schemeClr val="bg2">
                  <a:lumMod val="10000"/>
                </a:schemeClr>
              </a:solidFill>
            </a:endParaRPr>
          </a:p>
        </p:txBody>
      </p:sp>
      <p:sp>
        <p:nvSpPr>
          <p:cNvPr id="3" name="Rectangle 2"/>
          <p:cNvSpPr/>
          <p:nvPr/>
        </p:nvSpPr>
        <p:spPr>
          <a:xfrm>
            <a:off x="609600" y="2057400"/>
            <a:ext cx="7315200" cy="3604468"/>
          </a:xfrm>
          <a:prstGeom prst="rect">
            <a:avLst/>
          </a:prstGeom>
        </p:spPr>
        <p:txBody>
          <a:bodyPr wrap="square">
            <a:spAutoFit/>
          </a:bodyPr>
          <a:lstStyle/>
          <a:p>
            <a:pPr algn="just"/>
            <a:r>
              <a:rPr lang="en-US" sz="2800" dirty="0" smtClean="0">
                <a:solidFill>
                  <a:schemeClr val="bg2">
                    <a:lumMod val="10000"/>
                  </a:schemeClr>
                </a:solidFill>
              </a:rPr>
              <a:t>Water pollution is the most serious form of environmental problem. Water pollution can be damaging to the economy as it can be expensive to treat and prevent contamination. Waste that does not break down quickly accumulates in the Earth’s waters and eventually makes its way to the oceans. </a:t>
            </a:r>
            <a:endParaRPr lang="en-US" sz="2800" dirty="0">
              <a:solidFill>
                <a:schemeClr val="bg2">
                  <a:lumMod val="10000"/>
                </a:schemeClr>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60000"/>
                    <a:lumOff val="40000"/>
                  </a:schemeClr>
                </a:solidFill>
              </a:rPr>
              <a:t>Environmental Impact</a:t>
            </a:r>
            <a:endParaRPr lang="en-US" dirty="0">
              <a:solidFill>
                <a:schemeClr val="accent2">
                  <a:lumMod val="60000"/>
                  <a:lumOff val="40000"/>
                </a:schemeClr>
              </a:solidFill>
            </a:endParaRPr>
          </a:p>
        </p:txBody>
      </p:sp>
      <p:sp>
        <p:nvSpPr>
          <p:cNvPr id="3" name="Rectangle 2"/>
          <p:cNvSpPr/>
          <p:nvPr/>
        </p:nvSpPr>
        <p:spPr>
          <a:xfrm>
            <a:off x="457200" y="2209800"/>
            <a:ext cx="7315200" cy="3046988"/>
          </a:xfrm>
          <a:prstGeom prst="rect">
            <a:avLst/>
          </a:prstGeom>
        </p:spPr>
        <p:txBody>
          <a:bodyPr wrap="square">
            <a:spAutoFit/>
          </a:bodyPr>
          <a:lstStyle/>
          <a:p>
            <a:pPr algn="just"/>
            <a:r>
              <a:rPr lang="en-US" sz="3200" dirty="0" smtClean="0">
                <a:solidFill>
                  <a:schemeClr val="accent2">
                    <a:lumMod val="50000"/>
                  </a:schemeClr>
                </a:solidFill>
              </a:rPr>
              <a:t>The contamination of water bodies has tremendous negative impact on the environment, it has the ability to destroy many animal habitats, and cause irreparable damage to many ecosystems.</a:t>
            </a:r>
            <a:endParaRPr lang="en-US" sz="3200" dirty="0">
              <a:solidFill>
                <a:schemeClr val="accent2">
                  <a:lumMod val="50000"/>
                </a:schemeClr>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60000"/>
                    <a:lumOff val="40000"/>
                  </a:schemeClr>
                </a:solidFill>
              </a:rPr>
              <a:t>Health Impacts</a:t>
            </a:r>
            <a:endParaRPr lang="en-US" dirty="0">
              <a:solidFill>
                <a:schemeClr val="accent1">
                  <a:lumMod val="60000"/>
                  <a:lumOff val="40000"/>
                </a:schemeClr>
              </a:solidFill>
            </a:endParaRPr>
          </a:p>
        </p:txBody>
      </p:sp>
      <p:sp>
        <p:nvSpPr>
          <p:cNvPr id="3" name="Rectangle 2"/>
          <p:cNvSpPr/>
          <p:nvPr/>
        </p:nvSpPr>
        <p:spPr>
          <a:xfrm>
            <a:off x="457200" y="1752600"/>
            <a:ext cx="7467600" cy="4862870"/>
          </a:xfrm>
          <a:prstGeom prst="rect">
            <a:avLst/>
          </a:prstGeom>
        </p:spPr>
        <p:txBody>
          <a:bodyPr wrap="square">
            <a:spAutoFit/>
          </a:bodyPr>
          <a:lstStyle/>
          <a:p>
            <a:pPr algn="just">
              <a:buFont typeface="Arial" pitchFamily="34" charset="0"/>
              <a:buChar char="•"/>
            </a:pPr>
            <a:r>
              <a:rPr lang="en-US" sz="2400" dirty="0" smtClean="0">
                <a:solidFill>
                  <a:schemeClr val="accent5">
                    <a:lumMod val="50000"/>
                  </a:schemeClr>
                </a:solidFill>
              </a:rPr>
              <a:t>It is a well-known fact that clean water is absolutely essential for healthy living.</a:t>
            </a:r>
          </a:p>
          <a:p>
            <a:pPr algn="just"/>
            <a:endParaRPr lang="en-US" sz="2400" dirty="0" smtClean="0">
              <a:solidFill>
                <a:schemeClr val="accent5">
                  <a:lumMod val="50000"/>
                </a:schemeClr>
              </a:solidFill>
            </a:endParaRPr>
          </a:p>
          <a:p>
            <a:pPr lvl="0" algn="just">
              <a:buFont typeface="Arial" pitchFamily="34" charset="0"/>
              <a:buChar char="•"/>
            </a:pPr>
            <a:r>
              <a:rPr lang="en-US" sz="2400" dirty="0" smtClean="0">
                <a:solidFill>
                  <a:schemeClr val="accent5">
                    <a:lumMod val="50000"/>
                  </a:schemeClr>
                </a:solidFill>
              </a:rPr>
              <a:t> Freshwater resources all over the world are threatened not only by over exploitation and poor management but also by ecological degradation.</a:t>
            </a:r>
          </a:p>
          <a:p>
            <a:pPr lvl="0" algn="just">
              <a:buFont typeface="Arial" pitchFamily="34" charset="0"/>
              <a:buChar char="•"/>
            </a:pPr>
            <a:endParaRPr lang="en-US" sz="2400" dirty="0" smtClean="0">
              <a:solidFill>
                <a:schemeClr val="accent5">
                  <a:lumMod val="50000"/>
                </a:schemeClr>
              </a:solidFill>
            </a:endParaRPr>
          </a:p>
          <a:p>
            <a:pPr lvl="0" algn="just">
              <a:buFont typeface="Arial" pitchFamily="34" charset="0"/>
              <a:buChar char="•"/>
            </a:pPr>
            <a:r>
              <a:rPr kumimoji="0" lang="en-US" sz="2400" b="0" i="0" u="none" strike="noStrike" cap="none" normalizeH="0" baseline="0" dirty="0" smtClean="0">
                <a:ln>
                  <a:noFill/>
                </a:ln>
                <a:solidFill>
                  <a:schemeClr val="accent1">
                    <a:lumMod val="50000"/>
                  </a:schemeClr>
                </a:solidFill>
                <a:effectLst/>
                <a:ea typeface="Times New Roman" pitchFamily="18" charset="0"/>
              </a:rPr>
              <a:t>Polluted water like chemicals in drinking water causes problem to health and leads to water borne disease which can be prevented by taking measures that can be taken even at the household level. </a:t>
            </a:r>
          </a:p>
          <a:p>
            <a:pPr algn="just">
              <a:buFont typeface="Arial" pitchFamily="34" charset="0"/>
              <a:buChar char="•"/>
            </a:pPr>
            <a:endParaRPr lang="en-US" sz="2800" dirty="0" smtClean="0">
              <a:solidFill>
                <a:schemeClr val="accent5">
                  <a:lumMod val="50000"/>
                </a:schemeClr>
              </a:solidFill>
            </a:endParaRPr>
          </a:p>
          <a:p>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7" presetClass="entr" presetSubtype="1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childTnLst>
                                </p:cTn>
                              </p:par>
                              <p:par>
                                <p:cTn id="18" presetID="17"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strVal val="#ppt_h"/>
                                          </p:val>
                                        </p:tav>
                                        <p:tav tm="100000">
                                          <p:val>
                                            <p:strVal val="#ppt_h"/>
                                          </p:val>
                                        </p:tav>
                                      </p:tavLst>
                                    </p:anim>
                                  </p:childTnLst>
                                </p:cTn>
                              </p:par>
                              <p:par>
                                <p:cTn id="22" presetID="17" presetClass="entr" presetSubtype="1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impact</a:t>
            </a:r>
            <a:endParaRPr lang="en-US" dirty="0"/>
          </a:p>
        </p:txBody>
      </p:sp>
      <p:sp>
        <p:nvSpPr>
          <p:cNvPr id="3" name="Rectangle 2"/>
          <p:cNvSpPr/>
          <p:nvPr/>
        </p:nvSpPr>
        <p:spPr>
          <a:xfrm>
            <a:off x="762000" y="1676400"/>
            <a:ext cx="6934200" cy="4893647"/>
          </a:xfrm>
          <a:prstGeom prst="rect">
            <a:avLst/>
          </a:prstGeom>
        </p:spPr>
        <p:txBody>
          <a:bodyPr wrap="square">
            <a:spAutoFit/>
          </a:bodyPr>
          <a:lstStyle/>
          <a:p>
            <a:pPr algn="just"/>
            <a:r>
              <a:rPr lang="en-US" sz="2400" dirty="0" smtClean="0">
                <a:solidFill>
                  <a:schemeClr val="accent2">
                    <a:lumMod val="50000"/>
                  </a:schemeClr>
                </a:solidFill>
              </a:rPr>
              <a:t>Water pollution can be prevented by stopping pollutants from contaminating nearby waters. There are a number of water treatments to prevent pollution such as:</a:t>
            </a:r>
          </a:p>
          <a:p>
            <a:pPr algn="just"/>
            <a:endParaRPr lang="en-US" sz="2400" dirty="0" smtClean="0">
              <a:solidFill>
                <a:schemeClr val="accent2">
                  <a:lumMod val="50000"/>
                </a:schemeClr>
              </a:solidFill>
            </a:endParaRPr>
          </a:p>
          <a:p>
            <a:pPr algn="just">
              <a:buFont typeface="Arial" pitchFamily="34" charset="0"/>
              <a:buChar char="•"/>
            </a:pPr>
            <a:r>
              <a:rPr lang="en-US" sz="2400" dirty="0" smtClean="0">
                <a:solidFill>
                  <a:schemeClr val="accent2">
                    <a:lumMod val="50000"/>
                  </a:schemeClr>
                </a:solidFill>
              </a:rPr>
              <a:t>Biological filters</a:t>
            </a:r>
          </a:p>
          <a:p>
            <a:pPr algn="just">
              <a:buFont typeface="Arial" pitchFamily="34" charset="0"/>
              <a:buChar char="•"/>
            </a:pPr>
            <a:r>
              <a:rPr lang="en-US" sz="2400" dirty="0" smtClean="0">
                <a:solidFill>
                  <a:schemeClr val="accent2">
                    <a:lumMod val="50000"/>
                  </a:schemeClr>
                </a:solidFill>
              </a:rPr>
              <a:t>Chemical additives</a:t>
            </a:r>
          </a:p>
          <a:p>
            <a:pPr algn="just">
              <a:buFont typeface="Arial" pitchFamily="34" charset="0"/>
              <a:buChar char="•"/>
            </a:pPr>
            <a:r>
              <a:rPr lang="en-US" sz="2400" dirty="0" smtClean="0">
                <a:solidFill>
                  <a:schemeClr val="accent2">
                    <a:lumMod val="50000"/>
                  </a:schemeClr>
                </a:solidFill>
              </a:rPr>
              <a:t>Sand filters</a:t>
            </a:r>
          </a:p>
          <a:p>
            <a:pPr algn="just">
              <a:buFont typeface="Arial" pitchFamily="34" charset="0"/>
              <a:buChar char="•"/>
            </a:pPr>
            <a:endParaRPr lang="en-US" sz="2400" dirty="0" smtClean="0">
              <a:solidFill>
                <a:schemeClr val="accent2">
                  <a:lumMod val="50000"/>
                </a:schemeClr>
              </a:solidFill>
            </a:endParaRPr>
          </a:p>
          <a:p>
            <a:pPr algn="just"/>
            <a:r>
              <a:rPr lang="en-US" sz="2400" dirty="0" smtClean="0">
                <a:solidFill>
                  <a:schemeClr val="accent2">
                    <a:lumMod val="50000"/>
                  </a:schemeClr>
                </a:solidFill>
              </a:rPr>
              <a:t>These simple techniques cost money to maintain, but prevention is much cheaper than cleaning up water pollution that has already occurred</a:t>
            </a:r>
            <a:endParaRPr lang="en-US" sz="24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7" presetClass="entr" presetSubtype="1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childTnLst>
                                </p:cTn>
                              </p:par>
                              <p:par>
                                <p:cTn id="18" presetID="17"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strVal val="#ppt_h"/>
                                          </p:val>
                                        </p:tav>
                                        <p:tav tm="100000">
                                          <p:val>
                                            <p:strVal val="#ppt_h"/>
                                          </p:val>
                                        </p:tav>
                                      </p:tavLst>
                                    </p:anim>
                                  </p:childTnLst>
                                </p:cTn>
                              </p:par>
                              <p:par>
                                <p:cTn id="22" presetID="17" presetClass="entr" presetSubtype="1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strVal val="#ppt_h"/>
                                          </p:val>
                                        </p:tav>
                                        <p:tav tm="100000">
                                          <p:val>
                                            <p:strVal val="#ppt_h"/>
                                          </p:val>
                                        </p:tav>
                                      </p:tavLst>
                                    </p:anim>
                                  </p:childTnLst>
                                </p:cTn>
                              </p:par>
                              <p:par>
                                <p:cTn id="26" presetID="17" presetClass="entr" presetSubtype="1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strVal val="#ppt_h"/>
                                          </p:val>
                                        </p:tav>
                                        <p:tav tm="100000">
                                          <p:val>
                                            <p:strVal val="#ppt_h"/>
                                          </p:val>
                                        </p:tav>
                                      </p:tavLst>
                                    </p:anim>
                                  </p:childTnLst>
                                </p:cTn>
                              </p:par>
                              <p:par>
                                <p:cTn id="30" presetID="17" presetClass="entr" presetSubtype="1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71600"/>
            <a:ext cx="7467600" cy="4154984"/>
          </a:xfrm>
          <a:prstGeom prst="rect">
            <a:avLst/>
          </a:prstGeom>
        </p:spPr>
        <p:txBody>
          <a:bodyPr wrap="square">
            <a:spAutoFit/>
          </a:bodyPr>
          <a:lstStyle/>
          <a:p>
            <a:r>
              <a:rPr lang="en-US" sz="2400" dirty="0" smtClean="0">
                <a:solidFill>
                  <a:schemeClr val="accent2">
                    <a:lumMod val="75000"/>
                  </a:schemeClr>
                </a:solidFill>
              </a:rPr>
              <a:t>The cost of a pollution clean-up depends on many factors:</a:t>
            </a:r>
          </a:p>
          <a:p>
            <a:endParaRPr lang="en-US" sz="2400" dirty="0" smtClean="0">
              <a:solidFill>
                <a:schemeClr val="accent2">
                  <a:lumMod val="75000"/>
                </a:schemeClr>
              </a:solidFill>
            </a:endParaRPr>
          </a:p>
          <a:p>
            <a:pPr>
              <a:buFont typeface="Arial" pitchFamily="34" charset="0"/>
              <a:buChar char="•"/>
            </a:pPr>
            <a:r>
              <a:rPr lang="en-US" sz="2400" dirty="0" smtClean="0">
                <a:solidFill>
                  <a:schemeClr val="accent2">
                    <a:lumMod val="75000"/>
                  </a:schemeClr>
                </a:solidFill>
              </a:rPr>
              <a:t>The location of the pollution is important in determining how much the clean-up will cost.</a:t>
            </a:r>
          </a:p>
          <a:p>
            <a:pPr>
              <a:buFont typeface="Arial" pitchFamily="34" charset="0"/>
              <a:buChar char="•"/>
            </a:pPr>
            <a:r>
              <a:rPr lang="en-US" sz="2400" dirty="0" smtClean="0">
                <a:solidFill>
                  <a:schemeClr val="accent2">
                    <a:lumMod val="75000"/>
                  </a:schemeClr>
                </a:solidFill>
              </a:rPr>
              <a:t> </a:t>
            </a:r>
          </a:p>
          <a:p>
            <a:pPr>
              <a:buFont typeface="Arial" pitchFamily="34" charset="0"/>
              <a:buChar char="•"/>
            </a:pPr>
            <a:r>
              <a:rPr lang="en-US" sz="2400" dirty="0" smtClean="0">
                <a:solidFill>
                  <a:schemeClr val="accent2">
                    <a:lumMod val="75000"/>
                  </a:schemeClr>
                </a:solidFill>
              </a:rPr>
              <a:t>The contamination size also needs to be </a:t>
            </a:r>
          </a:p>
          <a:p>
            <a:r>
              <a:rPr lang="en-US" sz="2400" dirty="0" smtClean="0">
                <a:solidFill>
                  <a:schemeClr val="accent2">
                    <a:lumMod val="75000"/>
                  </a:schemeClr>
                </a:solidFill>
              </a:rPr>
              <a:t>considered.</a:t>
            </a:r>
          </a:p>
          <a:p>
            <a:endParaRPr lang="en-US" sz="2400" dirty="0" smtClean="0">
              <a:solidFill>
                <a:schemeClr val="accent2">
                  <a:lumMod val="75000"/>
                </a:schemeClr>
              </a:solidFill>
            </a:endParaRPr>
          </a:p>
          <a:p>
            <a:pPr>
              <a:buFont typeface="Arial" pitchFamily="34" charset="0"/>
              <a:buChar char="•"/>
            </a:pPr>
            <a:r>
              <a:rPr lang="en-US" sz="2400" dirty="0" smtClean="0">
                <a:solidFill>
                  <a:schemeClr val="accent2">
                    <a:lumMod val="75000"/>
                  </a:schemeClr>
                </a:solidFill>
              </a:rPr>
              <a:t>The type of pollutant may also have an effect on the clean-up cost..</a:t>
            </a:r>
            <a:endParaRPr lang="en-US" sz="2400" dirty="0">
              <a:solidFill>
                <a:schemeClr val="accent2">
                  <a:lumMod val="75000"/>
                </a:schemeClr>
              </a:solidFill>
            </a:endParaRP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60000"/>
                    <a:lumOff val="40000"/>
                  </a:schemeClr>
                </a:solidFill>
              </a:rPr>
              <a:t>Mechanism</a:t>
            </a:r>
            <a:endParaRPr lang="en-US" dirty="0">
              <a:solidFill>
                <a:schemeClr val="accent1">
                  <a:lumMod val="60000"/>
                  <a:lumOff val="40000"/>
                </a:schemeClr>
              </a:solidFill>
            </a:endParaRPr>
          </a:p>
        </p:txBody>
      </p:sp>
      <p:sp>
        <p:nvSpPr>
          <p:cNvPr id="4" name="Rectangle 3"/>
          <p:cNvSpPr/>
          <p:nvPr/>
        </p:nvSpPr>
        <p:spPr>
          <a:xfrm>
            <a:off x="609600" y="1981200"/>
            <a:ext cx="7239000" cy="4031873"/>
          </a:xfrm>
          <a:prstGeom prst="rect">
            <a:avLst/>
          </a:prstGeom>
        </p:spPr>
        <p:txBody>
          <a:bodyPr wrap="square">
            <a:spAutoFit/>
          </a:bodyPr>
          <a:lstStyle/>
          <a:p>
            <a:pPr algn="just"/>
            <a:r>
              <a:rPr lang="en-US" sz="3200" dirty="0" smtClean="0">
                <a:solidFill>
                  <a:schemeClr val="accent1">
                    <a:lumMod val="75000"/>
                  </a:schemeClr>
                </a:solidFill>
              </a:rPr>
              <a:t>Although some kinds of water pollution can occur through natural processes, it is mostly a result of human activities. The water we use is taken from lakes and rivers, and from underground (groundwater); and after we have used and contaminated it, most of it returns to these locations. </a:t>
            </a:r>
            <a:endParaRPr lang="en-US" sz="3200" dirty="0">
              <a:solidFill>
                <a:schemeClr val="accent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7162800" cy="4524315"/>
          </a:xfrm>
          <a:prstGeom prst="rect">
            <a:avLst/>
          </a:prstGeom>
        </p:spPr>
        <p:txBody>
          <a:bodyPr wrap="square">
            <a:spAutoFit/>
          </a:bodyPr>
          <a:lstStyle/>
          <a:p>
            <a:pPr lvl="0" indent="457200" algn="just" fontAlgn="base">
              <a:spcBef>
                <a:spcPct val="0"/>
              </a:spcBef>
              <a:spcAft>
                <a:spcPct val="0"/>
              </a:spcAft>
              <a:buFont typeface="Arial" pitchFamily="34" charset="0"/>
              <a:buChar char="•"/>
              <a:tabLst>
                <a:tab pos="5372100" algn="l"/>
              </a:tabLst>
            </a:pPr>
            <a:r>
              <a:rPr kumimoji="0" lang="en-US" sz="2400" b="0" i="0" u="none" strike="noStrike" cap="none" normalizeH="0" baseline="0" dirty="0" smtClean="0">
                <a:ln>
                  <a:noFill/>
                </a:ln>
                <a:solidFill>
                  <a:schemeClr val="accent1">
                    <a:lumMod val="75000"/>
                  </a:schemeClr>
                </a:solidFill>
                <a:effectLst/>
                <a:ea typeface="Calibri" pitchFamily="34" charset="0"/>
                <a:cs typeface="Arial" pitchFamily="34" charset="0"/>
              </a:rPr>
              <a:t>The used water of a community is called wastewater, or sewage. If it is not treated before being discharged into waterways, serious pollution is the result. Historically, it has taken humanity quite a bit of time to come to grips with this problem. </a:t>
            </a:r>
          </a:p>
          <a:p>
            <a:pPr lvl="0" indent="457200" algn="just" fontAlgn="base">
              <a:spcBef>
                <a:spcPct val="0"/>
              </a:spcBef>
              <a:spcAft>
                <a:spcPct val="0"/>
              </a:spcAft>
              <a:buFont typeface="Arial" pitchFamily="34" charset="0"/>
              <a:buChar char="•"/>
              <a:tabLst>
                <a:tab pos="5372100" algn="l"/>
              </a:tabLst>
            </a:pPr>
            <a:endParaRPr kumimoji="0" lang="en-US" sz="2400" b="0" i="0" u="none" strike="noStrike" cap="none" normalizeH="0" baseline="0" dirty="0" smtClean="0">
              <a:ln>
                <a:noFill/>
              </a:ln>
              <a:solidFill>
                <a:schemeClr val="accent1">
                  <a:lumMod val="75000"/>
                </a:schemeClr>
              </a:solidFill>
              <a:effectLst/>
              <a:ea typeface="Calibri" pitchFamily="34" charset="0"/>
              <a:cs typeface="Arial" pitchFamily="34" charset="0"/>
            </a:endParaRPr>
          </a:p>
          <a:p>
            <a:pPr lvl="0" indent="457200" algn="just" fontAlgn="base">
              <a:spcBef>
                <a:spcPct val="0"/>
              </a:spcBef>
              <a:spcAft>
                <a:spcPct val="0"/>
              </a:spcAft>
              <a:buFont typeface="Arial" pitchFamily="34" charset="0"/>
              <a:buChar char="•"/>
              <a:tabLst>
                <a:tab pos="5372100" algn="l"/>
              </a:tabLst>
            </a:pPr>
            <a:r>
              <a:rPr kumimoji="0" lang="en-US" sz="2400" b="0" i="0" u="none" strike="noStrike" cap="none" normalizeH="0" baseline="0" dirty="0" smtClean="0">
                <a:ln>
                  <a:noFill/>
                </a:ln>
                <a:solidFill>
                  <a:schemeClr val="accent1">
                    <a:lumMod val="75000"/>
                  </a:schemeClr>
                </a:solidFill>
                <a:effectLst/>
                <a:ea typeface="Calibri" pitchFamily="34" charset="0"/>
                <a:cs typeface="Arial" pitchFamily="34" charset="0"/>
              </a:rPr>
              <a:t>Water pollution also occurs when rain water runoff from urban and industrial areas and from agricultural land and mining operations makes its way back to receiving waters (river, lake or ocean) and into the ground.</a:t>
            </a:r>
            <a:endParaRPr kumimoji="0" lang="en-US" sz="2400" b="0" i="0" u="none" strike="noStrike" cap="none" normalizeH="0" baseline="0" dirty="0" smtClean="0">
              <a:ln>
                <a:noFill/>
              </a:ln>
              <a:solidFill>
                <a:schemeClr val="accent1">
                  <a:lumMod val="75000"/>
                </a:schemeClr>
              </a:solidFill>
              <a:effectLst/>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solidFill>
                  <a:schemeClr val="tx2">
                    <a:lumMod val="60000"/>
                    <a:lumOff val="40000"/>
                  </a:schemeClr>
                </a:solidFill>
              </a:rPr>
              <a:t>Pesticides and Groundwater Contamination</a:t>
            </a:r>
            <a:endParaRPr lang="en-US" sz="2400" dirty="0">
              <a:solidFill>
                <a:schemeClr val="tx2">
                  <a:lumMod val="60000"/>
                  <a:lumOff val="40000"/>
                </a:schemeClr>
              </a:solidFill>
            </a:endParaRPr>
          </a:p>
        </p:txBody>
      </p:sp>
      <p:sp>
        <p:nvSpPr>
          <p:cNvPr id="4" name="Rectangle 3"/>
          <p:cNvSpPr/>
          <p:nvPr/>
        </p:nvSpPr>
        <p:spPr>
          <a:xfrm>
            <a:off x="762000" y="2690336"/>
            <a:ext cx="6400800" cy="2554545"/>
          </a:xfrm>
          <a:prstGeom prst="rect">
            <a:avLst/>
          </a:prstGeom>
        </p:spPr>
        <p:txBody>
          <a:bodyPr wrap="square">
            <a:spAutoFit/>
          </a:bodyPr>
          <a:lstStyle/>
          <a:p>
            <a:pPr>
              <a:buFont typeface="Courier New" pitchFamily="49" charset="0"/>
              <a:buChar char="o"/>
            </a:pPr>
            <a:r>
              <a:rPr lang="en-US" sz="3200" dirty="0" smtClean="0">
                <a:solidFill>
                  <a:schemeClr val="accent1">
                    <a:lumMod val="50000"/>
                  </a:schemeClr>
                </a:solidFill>
              </a:rPr>
              <a:t>  Microbiological</a:t>
            </a:r>
          </a:p>
          <a:p>
            <a:pPr>
              <a:buFont typeface="Courier New" pitchFamily="49" charset="0"/>
              <a:buChar char="o"/>
            </a:pPr>
            <a:r>
              <a:rPr lang="en-US" sz="3200" dirty="0" smtClean="0">
                <a:solidFill>
                  <a:schemeClr val="accent1">
                    <a:lumMod val="50000"/>
                  </a:schemeClr>
                </a:solidFill>
              </a:rPr>
              <a:t>  Chemical</a:t>
            </a:r>
          </a:p>
          <a:p>
            <a:pPr>
              <a:buFont typeface="Courier New" pitchFamily="49" charset="0"/>
              <a:buChar char="o"/>
            </a:pPr>
            <a:r>
              <a:rPr lang="en-US" sz="3200" dirty="0" smtClean="0">
                <a:solidFill>
                  <a:schemeClr val="accent1">
                    <a:lumMod val="50000"/>
                  </a:schemeClr>
                </a:solidFill>
              </a:rPr>
              <a:t>  Oxygen-depleting Substances </a:t>
            </a:r>
          </a:p>
          <a:p>
            <a:pPr>
              <a:buFont typeface="Courier New" pitchFamily="49" charset="0"/>
              <a:buChar char="o"/>
            </a:pPr>
            <a:r>
              <a:rPr lang="en-US" sz="3200" dirty="0" smtClean="0">
                <a:solidFill>
                  <a:schemeClr val="accent1">
                    <a:lumMod val="50000"/>
                  </a:schemeClr>
                </a:solidFill>
              </a:rPr>
              <a:t>  Nutrients </a:t>
            </a:r>
          </a:p>
          <a:p>
            <a:pPr>
              <a:buFont typeface="Courier New" pitchFamily="49" charset="0"/>
              <a:buChar char="o"/>
            </a:pPr>
            <a:r>
              <a:rPr lang="en-US" sz="3200" dirty="0" smtClean="0">
                <a:solidFill>
                  <a:schemeClr val="accent1">
                    <a:lumMod val="50000"/>
                  </a:schemeClr>
                </a:solidFill>
              </a:rPr>
              <a:t>  Suspended matter </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14"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4">
                                            <p:txEl>
                                              <p:pRg st="0" end="0"/>
                                            </p:txEl>
                                          </p:spTgt>
                                        </p:tgtEl>
                                        <p:attrNameLst>
                                          <p:attrName>fill.type</p:attrName>
                                        </p:attrNameLst>
                                      </p:cBhvr>
                                      <p:to>
                                        <p:strVal val="solid"/>
                                      </p:to>
                                    </p:set>
                                  </p:childTnLst>
                                </p:cTn>
                              </p:par>
                              <p:par>
                                <p:cTn id="17" presetID="27" presetClass="entr" presetSubtype="0" fill="hold" nodeType="withEffect">
                                  <p:stCondLst>
                                    <p:cond delay="0"/>
                                  </p:stCondLst>
                                  <p:iterate type="lt">
                                    <p:tmPct val="50000"/>
                                  </p:iterate>
                                  <p:childTnLst>
                                    <p:set>
                                      <p:cBhvr>
                                        <p:cTn id="18" dur="1" fill="hold">
                                          <p:stCondLst>
                                            <p:cond delay="0"/>
                                          </p:stCondLst>
                                        </p:cTn>
                                        <p:tgtEl>
                                          <p:spTgt spid="4">
                                            <p:txEl>
                                              <p:pRg st="1" end="1"/>
                                            </p:txEl>
                                          </p:spTgt>
                                        </p:tgtEl>
                                        <p:attrNameLst>
                                          <p:attrName>style.visibility</p:attrName>
                                        </p:attrNameLst>
                                      </p:cBhvr>
                                      <p:to>
                                        <p:strVal val="visible"/>
                                      </p:to>
                                    </p:set>
                                    <p:anim calcmode="discrete" valueType="clr">
                                      <p:cBhvr override="childStyle">
                                        <p:cTn id="19" dur="80"/>
                                        <p:tgtEl>
                                          <p:spTgt spid="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4">
                                            <p:txEl>
                                              <p:pRg st="1" end="1"/>
                                            </p:txEl>
                                          </p:spTgt>
                                        </p:tgtEl>
                                        <p:attrNameLst>
                                          <p:attrName>fill.type</p:attrName>
                                        </p:attrNameLst>
                                      </p:cBhvr>
                                      <p:to>
                                        <p:strVal val="solid"/>
                                      </p:to>
                                    </p:set>
                                  </p:childTnLst>
                                </p:cTn>
                              </p:par>
                              <p:par>
                                <p:cTn id="22" presetID="27" presetClass="entr" presetSubtype="0" fill="hold" nodeType="withEffect">
                                  <p:stCondLst>
                                    <p:cond delay="0"/>
                                  </p:stCondLst>
                                  <p:iterate type="lt">
                                    <p:tmPct val="50000"/>
                                  </p:iterate>
                                  <p:childTnLst>
                                    <p:set>
                                      <p:cBhvr>
                                        <p:cTn id="23" dur="1" fill="hold">
                                          <p:stCondLst>
                                            <p:cond delay="0"/>
                                          </p:stCondLst>
                                        </p:cTn>
                                        <p:tgtEl>
                                          <p:spTgt spid="4">
                                            <p:txEl>
                                              <p:pRg st="2" end="2"/>
                                            </p:txEl>
                                          </p:spTgt>
                                        </p:tgtEl>
                                        <p:attrNameLst>
                                          <p:attrName>style.visibility</p:attrName>
                                        </p:attrNameLst>
                                      </p:cBhvr>
                                      <p:to>
                                        <p:strVal val="visible"/>
                                      </p:to>
                                    </p:set>
                                    <p:anim calcmode="discrete" valueType="clr">
                                      <p:cBhvr override="childStyle">
                                        <p:cTn id="24" dur="80"/>
                                        <p:tgtEl>
                                          <p:spTgt spid="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xEl>
                                              <p:pRg st="2" end="2"/>
                                            </p:txEl>
                                          </p:spTgt>
                                        </p:tgtEl>
                                        <p:attrNameLst>
                                          <p:attrName>fillcolor</p:attrName>
                                        </p:attrNameLst>
                                      </p:cBhvr>
                                      <p:tavLst>
                                        <p:tav tm="0">
                                          <p:val>
                                            <p:clrVal>
                                              <a:schemeClr val="accent2"/>
                                            </p:clrVal>
                                          </p:val>
                                        </p:tav>
                                        <p:tav tm="50000">
                                          <p:val>
                                            <p:clrVal>
                                              <a:schemeClr val="hlink"/>
                                            </p:clrVal>
                                          </p:val>
                                        </p:tav>
                                      </p:tavLst>
                                    </p:anim>
                                    <p:set>
                                      <p:cBhvr>
                                        <p:cTn id="26" dur="80"/>
                                        <p:tgtEl>
                                          <p:spTgt spid="4">
                                            <p:txEl>
                                              <p:pRg st="2" end="2"/>
                                            </p:txEl>
                                          </p:spTgt>
                                        </p:tgtEl>
                                        <p:attrNameLst>
                                          <p:attrName>fill.type</p:attrName>
                                        </p:attrNameLst>
                                      </p:cBhvr>
                                      <p:to>
                                        <p:strVal val="solid"/>
                                      </p:to>
                                    </p:set>
                                  </p:childTnLst>
                                </p:cTn>
                              </p:par>
                              <p:par>
                                <p:cTn id="27" presetID="27" presetClass="entr" presetSubtype="0" fill="hold" nodeType="withEffect">
                                  <p:stCondLst>
                                    <p:cond delay="0"/>
                                  </p:stCondLst>
                                  <p:iterate type="lt">
                                    <p:tmPct val="50000"/>
                                  </p:iterate>
                                  <p:childTnLst>
                                    <p:set>
                                      <p:cBhvr>
                                        <p:cTn id="28" dur="1" fill="hold">
                                          <p:stCondLst>
                                            <p:cond delay="0"/>
                                          </p:stCondLst>
                                        </p:cTn>
                                        <p:tgtEl>
                                          <p:spTgt spid="4">
                                            <p:txEl>
                                              <p:pRg st="3" end="3"/>
                                            </p:txEl>
                                          </p:spTgt>
                                        </p:tgtEl>
                                        <p:attrNameLst>
                                          <p:attrName>style.visibility</p:attrName>
                                        </p:attrNameLst>
                                      </p:cBhvr>
                                      <p:to>
                                        <p:strVal val="visible"/>
                                      </p:to>
                                    </p:set>
                                    <p:anim calcmode="discrete" valueType="clr">
                                      <p:cBhvr override="childStyle">
                                        <p:cTn id="29" dur="80"/>
                                        <p:tgtEl>
                                          <p:spTgt spid="4">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4">
                                            <p:txEl>
                                              <p:pRg st="3" end="3"/>
                                            </p:txEl>
                                          </p:spTgt>
                                        </p:tgtEl>
                                        <p:attrNameLst>
                                          <p:attrName>fillcolor</p:attrName>
                                        </p:attrNameLst>
                                      </p:cBhvr>
                                      <p:tavLst>
                                        <p:tav tm="0">
                                          <p:val>
                                            <p:clrVal>
                                              <a:schemeClr val="accent2"/>
                                            </p:clrVal>
                                          </p:val>
                                        </p:tav>
                                        <p:tav tm="50000">
                                          <p:val>
                                            <p:clrVal>
                                              <a:schemeClr val="hlink"/>
                                            </p:clrVal>
                                          </p:val>
                                        </p:tav>
                                      </p:tavLst>
                                    </p:anim>
                                    <p:set>
                                      <p:cBhvr>
                                        <p:cTn id="31" dur="80"/>
                                        <p:tgtEl>
                                          <p:spTgt spid="4">
                                            <p:txEl>
                                              <p:pRg st="3" end="3"/>
                                            </p:txEl>
                                          </p:spTgt>
                                        </p:tgtEl>
                                        <p:attrNameLst>
                                          <p:attrName>fill.type</p:attrName>
                                        </p:attrNameLst>
                                      </p:cBhvr>
                                      <p:to>
                                        <p:strVal val="solid"/>
                                      </p:to>
                                    </p:set>
                                  </p:childTnLst>
                                </p:cTn>
                              </p:par>
                              <p:par>
                                <p:cTn id="32" presetID="27" presetClass="entr" presetSubtype="0" fill="hold" nodeType="withEffect">
                                  <p:stCondLst>
                                    <p:cond delay="0"/>
                                  </p:stCondLst>
                                  <p:iterate type="lt">
                                    <p:tmPct val="50000"/>
                                  </p:iterate>
                                  <p:childTnLst>
                                    <p:set>
                                      <p:cBhvr>
                                        <p:cTn id="33" dur="1" fill="hold">
                                          <p:stCondLst>
                                            <p:cond delay="0"/>
                                          </p:stCondLst>
                                        </p:cTn>
                                        <p:tgtEl>
                                          <p:spTgt spid="4">
                                            <p:txEl>
                                              <p:pRg st="4" end="4"/>
                                            </p:txEl>
                                          </p:spTgt>
                                        </p:tgtEl>
                                        <p:attrNameLst>
                                          <p:attrName>style.visibility</p:attrName>
                                        </p:attrNameLst>
                                      </p:cBhvr>
                                      <p:to>
                                        <p:strVal val="visible"/>
                                      </p:to>
                                    </p:set>
                                    <p:anim calcmode="discrete" valueType="clr">
                                      <p:cBhvr override="childStyle">
                                        <p:cTn id="34" dur="80"/>
                                        <p:tgtEl>
                                          <p:spTgt spid="4">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4">
                                            <p:txEl>
                                              <p:pRg st="4" end="4"/>
                                            </p:txEl>
                                          </p:spTgt>
                                        </p:tgtEl>
                                        <p:attrNameLst>
                                          <p:attrName>fillcolor</p:attrName>
                                        </p:attrNameLst>
                                      </p:cBhvr>
                                      <p:tavLst>
                                        <p:tav tm="0">
                                          <p:val>
                                            <p:clrVal>
                                              <a:schemeClr val="accent2"/>
                                            </p:clrVal>
                                          </p:val>
                                        </p:tav>
                                        <p:tav tm="50000">
                                          <p:val>
                                            <p:clrVal>
                                              <a:schemeClr val="hlink"/>
                                            </p:clrVal>
                                          </p:val>
                                        </p:tav>
                                      </p:tavLst>
                                    </p:anim>
                                    <p:set>
                                      <p:cBhvr>
                                        <p:cTn id="36" dur="80"/>
                                        <p:tgtEl>
                                          <p:spTgt spid="4">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10000"/>
          </a:bodyPr>
          <a:lstStyle/>
          <a:p>
            <a:pPr>
              <a:lnSpc>
                <a:spcPct val="110000"/>
              </a:lnSpc>
            </a:pPr>
            <a:r>
              <a:rPr lang="en-US" sz="2400" dirty="0" smtClean="0">
                <a:solidFill>
                  <a:schemeClr val="tx2">
                    <a:lumMod val="75000"/>
                  </a:schemeClr>
                </a:solidFill>
              </a:rPr>
              <a:t>Governmental Regulations</a:t>
            </a:r>
          </a:p>
          <a:p>
            <a:pPr>
              <a:lnSpc>
                <a:spcPct val="110000"/>
              </a:lnSpc>
            </a:pPr>
            <a:endParaRPr lang="en-US" sz="2400" dirty="0" smtClean="0">
              <a:solidFill>
                <a:schemeClr val="tx2">
                  <a:lumMod val="75000"/>
                </a:schemeClr>
              </a:solidFill>
            </a:endParaRPr>
          </a:p>
          <a:p>
            <a:pPr>
              <a:lnSpc>
                <a:spcPct val="110000"/>
              </a:lnSpc>
            </a:pPr>
            <a:r>
              <a:rPr lang="en-US" sz="2400" dirty="0" smtClean="0">
                <a:solidFill>
                  <a:schemeClr val="tx2">
                    <a:lumMod val="75000"/>
                  </a:schemeClr>
                </a:solidFill>
              </a:rPr>
              <a:t>Preventing Erosion</a:t>
            </a:r>
          </a:p>
          <a:p>
            <a:pPr>
              <a:lnSpc>
                <a:spcPct val="110000"/>
              </a:lnSpc>
            </a:pPr>
            <a:r>
              <a:rPr lang="en-US" sz="2400" dirty="0" smtClean="0">
                <a:solidFill>
                  <a:schemeClr val="tx2">
                    <a:lumMod val="75000"/>
                  </a:schemeClr>
                </a:solidFill>
              </a:rPr>
              <a:t>Improving Wastewater Treatment</a:t>
            </a:r>
          </a:p>
          <a:p>
            <a:pPr>
              <a:lnSpc>
                <a:spcPct val="110000"/>
              </a:lnSpc>
            </a:pPr>
            <a:endParaRPr lang="en-US" sz="2400" dirty="0" smtClean="0">
              <a:solidFill>
                <a:schemeClr val="tx2">
                  <a:lumMod val="75000"/>
                </a:schemeClr>
              </a:solidFill>
            </a:endParaRPr>
          </a:p>
          <a:p>
            <a:pPr>
              <a:lnSpc>
                <a:spcPct val="110000"/>
              </a:lnSpc>
            </a:pPr>
            <a:r>
              <a:rPr lang="en-US" sz="2400" dirty="0" smtClean="0">
                <a:solidFill>
                  <a:schemeClr val="tx2">
                    <a:lumMod val="75000"/>
                  </a:schemeClr>
                </a:solidFill>
              </a:rPr>
              <a:t>Organic Farming Methods</a:t>
            </a:r>
          </a:p>
          <a:p>
            <a:pPr>
              <a:lnSpc>
                <a:spcPct val="110000"/>
              </a:lnSpc>
            </a:pPr>
            <a:endParaRPr lang="en-US" sz="2400" dirty="0" smtClean="0">
              <a:solidFill>
                <a:schemeClr val="tx2">
                  <a:lumMod val="75000"/>
                </a:schemeClr>
              </a:solidFill>
            </a:endParaRPr>
          </a:p>
          <a:p>
            <a:pPr>
              <a:lnSpc>
                <a:spcPct val="110000"/>
              </a:lnSpc>
            </a:pPr>
            <a:r>
              <a:rPr lang="en-US" sz="2400" dirty="0" smtClean="0">
                <a:solidFill>
                  <a:schemeClr val="tx2">
                    <a:lumMod val="75000"/>
                  </a:schemeClr>
                </a:solidFill>
              </a:rPr>
              <a:t>Individual Contributions</a:t>
            </a:r>
          </a:p>
          <a:p>
            <a:pPr>
              <a:lnSpc>
                <a:spcPct val="110000"/>
              </a:lnSpc>
            </a:pPr>
            <a:endParaRPr lang="en-US" sz="2400" dirty="0" smtClean="0">
              <a:solidFill>
                <a:schemeClr val="tx2">
                  <a:lumMod val="75000"/>
                </a:schemeClr>
              </a:solidFill>
            </a:endParaRPr>
          </a:p>
          <a:p>
            <a:pPr>
              <a:lnSpc>
                <a:spcPct val="110000"/>
              </a:lnSpc>
            </a:pPr>
            <a:r>
              <a:rPr lang="en-US" sz="2400" dirty="0" smtClean="0">
                <a:solidFill>
                  <a:schemeClr val="tx2">
                    <a:lumMod val="75000"/>
                  </a:schemeClr>
                </a:solidFill>
              </a:rPr>
              <a:t>Promoting water efficiency strategies </a:t>
            </a:r>
          </a:p>
          <a:p>
            <a:endParaRPr lang="en-US" dirty="0"/>
          </a:p>
        </p:txBody>
      </p:sp>
      <p:sp>
        <p:nvSpPr>
          <p:cNvPr id="4" name="Content Placeholder 3"/>
          <p:cNvSpPr>
            <a:spLocks noGrp="1"/>
          </p:cNvSpPr>
          <p:nvPr>
            <p:ph sz="half" idx="2"/>
          </p:nvPr>
        </p:nvSpPr>
        <p:spPr/>
        <p:txBody>
          <a:bodyPr>
            <a:normAutofit fontScale="85000" lnSpcReduction="10000"/>
          </a:bodyPr>
          <a:lstStyle/>
          <a:p>
            <a:pPr>
              <a:lnSpc>
                <a:spcPct val="110000"/>
              </a:lnSpc>
            </a:pPr>
            <a:r>
              <a:rPr lang="en-US" sz="2400" dirty="0" smtClean="0">
                <a:solidFill>
                  <a:schemeClr val="tx2">
                    <a:lumMod val="75000"/>
                  </a:schemeClr>
                </a:solidFill>
              </a:rPr>
              <a:t>Protecting our water from pollution </a:t>
            </a:r>
          </a:p>
          <a:p>
            <a:pPr>
              <a:lnSpc>
                <a:spcPct val="110000"/>
              </a:lnSpc>
            </a:pPr>
            <a:endParaRPr lang="en-US" sz="2400" dirty="0" smtClean="0">
              <a:solidFill>
                <a:schemeClr val="tx2">
                  <a:lumMod val="75000"/>
                </a:schemeClr>
              </a:solidFill>
            </a:endParaRPr>
          </a:p>
          <a:p>
            <a:pPr lvl="0">
              <a:lnSpc>
                <a:spcPct val="110000"/>
              </a:lnSpc>
            </a:pPr>
            <a:r>
              <a:rPr lang="en-US" sz="2400" dirty="0" smtClean="0">
                <a:solidFill>
                  <a:schemeClr val="tx2">
                    <a:lumMod val="75000"/>
                  </a:schemeClr>
                </a:solidFill>
              </a:rPr>
              <a:t>Helping prepare cities, counties and states for water-related challenges they will face as a result of climate change; and</a:t>
            </a:r>
          </a:p>
          <a:p>
            <a:pPr lvl="0">
              <a:lnSpc>
                <a:spcPct val="110000"/>
              </a:lnSpc>
            </a:pPr>
            <a:endParaRPr lang="en-US" sz="2400" dirty="0" smtClean="0">
              <a:solidFill>
                <a:schemeClr val="tx2">
                  <a:lumMod val="75000"/>
                </a:schemeClr>
              </a:solidFill>
            </a:endParaRPr>
          </a:p>
          <a:p>
            <a:pPr lvl="0">
              <a:lnSpc>
                <a:spcPct val="110000"/>
              </a:lnSpc>
            </a:pPr>
            <a:r>
              <a:rPr lang="en-US" sz="2400" dirty="0" smtClean="0">
                <a:solidFill>
                  <a:schemeClr val="tx2">
                    <a:lumMod val="75000"/>
                  </a:schemeClr>
                </a:solidFill>
              </a:rPr>
              <a:t>Ensuring that waterways have enough water to support vibrant aquatic ecosystems.</a:t>
            </a:r>
          </a:p>
          <a:p>
            <a:endParaRPr lang="en-US" dirty="0"/>
          </a:p>
        </p:txBody>
      </p:sp>
      <p:sp>
        <p:nvSpPr>
          <p:cNvPr id="5" name="Title 1"/>
          <p:cNvSpPr>
            <a:spLocks noGrp="1"/>
          </p:cNvSpPr>
          <p:nvPr>
            <p:ph type="title"/>
          </p:nvPr>
        </p:nvSpPr>
        <p:spPr/>
        <p:txBody>
          <a:bodyPr/>
          <a:lstStyle/>
          <a:p>
            <a:pPr algn="ctr"/>
            <a:r>
              <a:rPr lang="en-US" dirty="0" smtClean="0">
                <a:solidFill>
                  <a:srgbClr val="7030A0"/>
                </a:solidFill>
              </a:rPr>
              <a:t>Mitigation</a:t>
            </a:r>
            <a:endParaRPr lang="en-US" dirty="0">
              <a:solidFill>
                <a:srgbClr val="7030A0"/>
              </a:solidFill>
            </a:endParaRP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par>
                                <p:cTn id="18" presetID="29"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
                                            <p:txEl>
                                              <p:pRg st="2" end="2"/>
                                            </p:txEl>
                                          </p:spTgt>
                                        </p:tgtEl>
                                      </p:cBhvr>
                                    </p:animEffect>
                                  </p:childTnLst>
                                </p:cTn>
                              </p:par>
                              <p:par>
                                <p:cTn id="23" presetID="29"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3" end="3"/>
                                            </p:txEl>
                                          </p:spTgt>
                                        </p:tgtEl>
                                      </p:cBhvr>
                                    </p:animEffect>
                                  </p:childTnLst>
                                </p:cTn>
                              </p:par>
                              <p:par>
                                <p:cTn id="28" presetID="29"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p:cTn id="30"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2" dur="1000"/>
                                        <p:tgtEl>
                                          <p:spTgt spid="3">
                                            <p:txEl>
                                              <p:pRg st="5" end="5"/>
                                            </p:txEl>
                                          </p:spTgt>
                                        </p:tgtEl>
                                      </p:cBhvr>
                                    </p:animEffect>
                                  </p:childTnLst>
                                </p:cTn>
                              </p:par>
                              <p:par>
                                <p:cTn id="33" presetID="29"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7" end="7"/>
                                            </p:txEl>
                                          </p:spTgt>
                                        </p:tgtEl>
                                      </p:cBhvr>
                                    </p:animEffect>
                                  </p:childTnLst>
                                </p:cTn>
                              </p:par>
                              <p:par>
                                <p:cTn id="38" presetID="29" presetClass="entr" presetSubtype="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 calcmode="lin" valueType="num">
                                      <p:cBhvr>
                                        <p:cTn id="40" dur="10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41" dur="10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 calcmode="lin" valueType="num">
                                      <p:cBhvr>
                                        <p:cTn id="47"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48"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4">
                                            <p:txEl>
                                              <p:pRg st="0" end="0"/>
                                            </p:txEl>
                                          </p:spTgt>
                                        </p:tgtEl>
                                      </p:cBhvr>
                                    </p:animEffect>
                                  </p:childTnLst>
                                </p:cTn>
                              </p:par>
                              <p:par>
                                <p:cTn id="50" presetID="29" presetClass="entr" presetSubtype="0" fill="hold" nodeType="withEffect">
                                  <p:stCondLst>
                                    <p:cond delay="0"/>
                                  </p:stCondLst>
                                  <p:childTnLst>
                                    <p:set>
                                      <p:cBhvr>
                                        <p:cTn id="51" dur="1" fill="hold">
                                          <p:stCondLst>
                                            <p:cond delay="0"/>
                                          </p:stCondLst>
                                        </p:cTn>
                                        <p:tgtEl>
                                          <p:spTgt spid="4">
                                            <p:txEl>
                                              <p:pRg st="2" end="2"/>
                                            </p:txEl>
                                          </p:spTgt>
                                        </p:tgtEl>
                                        <p:attrNameLst>
                                          <p:attrName>style.visibility</p:attrName>
                                        </p:attrNameLst>
                                      </p:cBhvr>
                                      <p:to>
                                        <p:strVal val="visible"/>
                                      </p:to>
                                    </p:set>
                                    <p:anim calcmode="lin" valueType="num">
                                      <p:cBhvr>
                                        <p:cTn id="52"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53"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54" dur="1000"/>
                                        <p:tgtEl>
                                          <p:spTgt spid="4">
                                            <p:txEl>
                                              <p:pRg st="2" end="2"/>
                                            </p:txEl>
                                          </p:spTgt>
                                        </p:tgtEl>
                                      </p:cBhvr>
                                    </p:animEffect>
                                  </p:childTnLst>
                                </p:cTn>
                              </p:par>
                              <p:par>
                                <p:cTn id="55" presetID="29" presetClass="entr" presetSubtype="0" fill="hold" nodeType="with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 calcmode="lin" valueType="num">
                                      <p:cBhvr>
                                        <p:cTn id="57" dur="10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58" dur="1000" fill="hold"/>
                                        <p:tgtEl>
                                          <p:spTgt spid="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59"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42048" cy="914400"/>
          </a:xfrm>
        </p:spPr>
        <p:txBody>
          <a:bodyPr/>
          <a:lstStyle/>
          <a:p>
            <a:pPr algn="ctr"/>
            <a:r>
              <a:rPr lang="en-US" dirty="0" smtClean="0">
                <a:solidFill>
                  <a:schemeClr val="accent1">
                    <a:lumMod val="20000"/>
                    <a:lumOff val="80000"/>
                  </a:schemeClr>
                </a:solidFill>
                <a:latin typeface="Baskerville Old Face" pitchFamily="18" charset="0"/>
              </a:rPr>
              <a:t>Introduction</a:t>
            </a:r>
            <a:endParaRPr lang="en-US" dirty="0">
              <a:latin typeface="Baskerville Old Face" pitchFamily="18" charset="0"/>
            </a:endParaRPr>
          </a:p>
        </p:txBody>
      </p:sp>
      <p:sp>
        <p:nvSpPr>
          <p:cNvPr id="4" name="Rectangle 3"/>
          <p:cNvSpPr/>
          <p:nvPr/>
        </p:nvSpPr>
        <p:spPr>
          <a:xfrm>
            <a:off x="1066800" y="1447800"/>
            <a:ext cx="6629400" cy="6740307"/>
          </a:xfrm>
          <a:prstGeom prst="rect">
            <a:avLst/>
          </a:prstGeom>
        </p:spPr>
        <p:txBody>
          <a:bodyPr wrap="square">
            <a:spAutoFit/>
          </a:bodyPr>
          <a:lstStyle/>
          <a:p>
            <a:pPr algn="just">
              <a:buFont typeface="Wingdings" pitchFamily="2" charset="2"/>
              <a:buChar char="§"/>
            </a:pPr>
            <a:r>
              <a:rPr lang="en-US" sz="2400" dirty="0" smtClean="0">
                <a:solidFill>
                  <a:schemeClr val="accent2">
                    <a:lumMod val="75000"/>
                  </a:schemeClr>
                </a:solidFill>
              </a:rPr>
              <a:t> </a:t>
            </a:r>
            <a:r>
              <a:rPr lang="en-US" sz="2400" dirty="0" smtClean="0">
                <a:solidFill>
                  <a:schemeClr val="accent2">
                    <a:lumMod val="75000"/>
                  </a:schemeClr>
                </a:solidFill>
                <a:latin typeface="Bell MT" pitchFamily="18" charset="0"/>
                <a:cs typeface="Estrangelo Edessa" pitchFamily="66"/>
              </a:rPr>
              <a:t>Water covers more than 70 percent of the Earth’s surface. While less than 3 percent of this water is drinkable, all of it is necessary for supporting life on Earth.</a:t>
            </a:r>
          </a:p>
          <a:p>
            <a:pPr algn="just">
              <a:buFont typeface="Wingdings" pitchFamily="2" charset="2"/>
              <a:buChar char="§"/>
            </a:pPr>
            <a:endParaRPr lang="en-US" sz="2400" dirty="0">
              <a:solidFill>
                <a:schemeClr val="accent2">
                  <a:lumMod val="75000"/>
                </a:schemeClr>
              </a:solidFill>
              <a:latin typeface="Bell MT" pitchFamily="18" charset="0"/>
              <a:cs typeface="Estrangelo Edessa" pitchFamily="66"/>
            </a:endParaRPr>
          </a:p>
          <a:p>
            <a:pPr algn="just">
              <a:buFont typeface="Wingdings" pitchFamily="2" charset="2"/>
              <a:buChar char="§"/>
            </a:pPr>
            <a:r>
              <a:rPr lang="en-US" sz="2400" dirty="0" smtClean="0">
                <a:solidFill>
                  <a:schemeClr val="accent2">
                    <a:lumMod val="75000"/>
                  </a:schemeClr>
                </a:solidFill>
                <a:latin typeface="Bell MT" pitchFamily="18" charset="0"/>
                <a:cs typeface="Estrangelo Edessa" pitchFamily="66"/>
              </a:rPr>
              <a:t>Water is typically referred to as polluted when it is impaired by anthropogenic contaminants and either does not support a human use, such as drinking water, and/or undergoes a marked shift in its ability to support its constituent biotic communities, such as fish.</a:t>
            </a:r>
          </a:p>
          <a:p>
            <a:pPr algn="just">
              <a:buFont typeface="Wingdings" pitchFamily="2" charset="2"/>
              <a:buChar char="§"/>
            </a:pPr>
            <a:endParaRPr lang="en-US" sz="2400" dirty="0" smtClean="0">
              <a:solidFill>
                <a:schemeClr val="accent2">
                  <a:lumMod val="75000"/>
                </a:schemeClr>
              </a:solidFill>
            </a:endParaRPr>
          </a:p>
          <a:p>
            <a:pPr algn="just">
              <a:buFont typeface="Wingdings" pitchFamily="2" charset="2"/>
              <a:buChar char="§"/>
            </a:pPr>
            <a:endParaRPr lang="en-US" sz="2400" dirty="0">
              <a:solidFill>
                <a:schemeClr val="accent2">
                  <a:lumMod val="75000"/>
                </a:schemeClr>
              </a:solidFill>
            </a:endParaRPr>
          </a:p>
          <a:p>
            <a:pPr algn="just">
              <a:buFont typeface="Wingdings" pitchFamily="2" charset="2"/>
              <a:buChar char="§"/>
            </a:pPr>
            <a:endParaRPr lang="en-US" sz="2400" dirty="0" smtClean="0">
              <a:solidFill>
                <a:schemeClr val="accent2">
                  <a:lumMod val="75000"/>
                </a:schemeClr>
              </a:solidFill>
            </a:endParaRPr>
          </a:p>
          <a:p>
            <a:pPr algn="just">
              <a:buFont typeface="Wingdings" pitchFamily="2" charset="2"/>
              <a:buChar char="§"/>
            </a:pPr>
            <a:endParaRPr lang="en-US" sz="2400" dirty="0">
              <a:solidFill>
                <a:schemeClr val="accent2">
                  <a:lumMod val="75000"/>
                </a:schemeClr>
              </a:solidFill>
            </a:endParaRPr>
          </a:p>
          <a:p>
            <a:pPr algn="just">
              <a:buFont typeface="Wingdings" pitchFamily="2" charset="2"/>
              <a:buChar char="§"/>
            </a:pPr>
            <a:endParaRPr lang="en-US" sz="2400" dirty="0" smtClean="0">
              <a:solidFill>
                <a:schemeClr val="accent2">
                  <a:lumMod val="75000"/>
                </a:schemeClr>
              </a:solidFill>
            </a:endParaRPr>
          </a:p>
          <a:p>
            <a:pPr algn="just">
              <a:buFont typeface="Wingdings" pitchFamily="2" charset="2"/>
              <a:buChar char="§"/>
            </a:pPr>
            <a:endParaRPr lang="en-US" sz="2400" dirty="0">
              <a:solidFill>
                <a:schemeClr val="accent2">
                  <a:lumMod val="75000"/>
                </a:schemeClr>
              </a:solidFill>
            </a:endParaRPr>
          </a:p>
          <a:p>
            <a:pPr algn="just">
              <a:buFont typeface="Wingdings" pitchFamily="2" charset="2"/>
              <a:buChar char="§"/>
            </a:pPr>
            <a:endParaRPr lang="en-US" sz="2400" dirty="0" smtClean="0">
              <a:solidFill>
                <a:schemeClr val="accent2">
                  <a:lumMod val="75000"/>
                </a:schemeClr>
              </a:solidFill>
            </a:endParaRP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609600" y="304800"/>
            <a:ext cx="7242048" cy="1143000"/>
          </a:xfrm>
        </p:spPr>
        <p:txBody>
          <a:bodyPr/>
          <a:lstStyle/>
          <a:p>
            <a:pPr algn="ctr"/>
            <a:r>
              <a:rPr lang="en-US" dirty="0" smtClean="0">
                <a:solidFill>
                  <a:srgbClr val="FF0066"/>
                </a:solidFill>
              </a:rPr>
              <a:t>Pollution prevention tips</a:t>
            </a:r>
            <a:endParaRPr lang="en-US" dirty="0">
              <a:solidFill>
                <a:srgbClr val="FF0066"/>
              </a:solidFill>
            </a:endParaRPr>
          </a:p>
        </p:txBody>
      </p:sp>
      <p:sp>
        <p:nvSpPr>
          <p:cNvPr id="4" name="Rectangle 3"/>
          <p:cNvSpPr/>
          <p:nvPr/>
        </p:nvSpPr>
        <p:spPr>
          <a:xfrm>
            <a:off x="838200" y="1828801"/>
            <a:ext cx="6781800" cy="5262979"/>
          </a:xfrm>
          <a:prstGeom prst="rect">
            <a:avLst/>
          </a:prstGeom>
        </p:spPr>
        <p:txBody>
          <a:bodyPr wrap="square">
            <a:spAutoFit/>
          </a:bodyPr>
          <a:lstStyle/>
          <a:p>
            <a:pPr>
              <a:buFont typeface="Arial" pitchFamily="34" charset="0"/>
              <a:buChar char="•"/>
            </a:pPr>
            <a:r>
              <a:rPr lang="en-US" dirty="0" smtClean="0">
                <a:solidFill>
                  <a:schemeClr val="tx2">
                    <a:lumMod val="75000"/>
                  </a:schemeClr>
                </a:solidFill>
              </a:rPr>
              <a:t> </a:t>
            </a:r>
            <a:r>
              <a:rPr lang="en-US" sz="2400" dirty="0" smtClean="0">
                <a:solidFill>
                  <a:schemeClr val="tx2">
                    <a:lumMod val="75000"/>
                  </a:schemeClr>
                </a:solidFill>
              </a:rPr>
              <a:t>Conserve Soil</a:t>
            </a:r>
          </a:p>
          <a:p>
            <a:pPr>
              <a:buFont typeface="Arial" pitchFamily="34" charset="0"/>
              <a:buChar char="•"/>
            </a:pPr>
            <a:endParaRPr lang="en-US" sz="2400" dirty="0" smtClean="0">
              <a:solidFill>
                <a:schemeClr val="tx2">
                  <a:lumMod val="75000"/>
                </a:schemeClr>
              </a:solidFill>
            </a:endParaRPr>
          </a:p>
          <a:p>
            <a:pPr>
              <a:buFont typeface="Arial" pitchFamily="34" charset="0"/>
              <a:buChar char="•"/>
            </a:pPr>
            <a:r>
              <a:rPr lang="en-US" sz="2400" dirty="0" smtClean="0">
                <a:solidFill>
                  <a:schemeClr val="tx2">
                    <a:lumMod val="75000"/>
                  </a:schemeClr>
                </a:solidFill>
              </a:rPr>
              <a:t> Dispose of toxic chemicals properly</a:t>
            </a:r>
          </a:p>
          <a:p>
            <a:pPr>
              <a:buFont typeface="Arial" pitchFamily="34" charset="0"/>
              <a:buChar char="•"/>
            </a:pPr>
            <a:endParaRPr lang="en-US" sz="2400" dirty="0" smtClean="0">
              <a:solidFill>
                <a:schemeClr val="tx2">
                  <a:lumMod val="75000"/>
                </a:schemeClr>
              </a:solidFill>
            </a:endParaRPr>
          </a:p>
          <a:p>
            <a:pPr>
              <a:buFont typeface="Arial" pitchFamily="34" charset="0"/>
              <a:buChar char="•"/>
            </a:pPr>
            <a:r>
              <a:rPr kumimoji="0" lang="en-US" sz="2400" b="0" i="0" u="none" strike="noStrike" cap="none" normalizeH="0" baseline="0" dirty="0" smtClean="0">
                <a:ln>
                  <a:noFill/>
                </a:ln>
                <a:solidFill>
                  <a:schemeClr val="tx2">
                    <a:lumMod val="75000"/>
                  </a:schemeClr>
                </a:solidFill>
                <a:effectLst/>
                <a:ea typeface="Times New Roman" pitchFamily="18" charset="0"/>
                <a:cs typeface="Calibri" pitchFamily="34" charset="0"/>
              </a:rPr>
              <a:t> Keep</a:t>
            </a:r>
            <a:r>
              <a:rPr kumimoji="0" lang="en-US" sz="2400" b="0" i="0" u="none" strike="noStrike" cap="none" normalizeH="0" dirty="0" smtClean="0">
                <a:ln>
                  <a:noFill/>
                </a:ln>
                <a:solidFill>
                  <a:schemeClr val="tx2">
                    <a:lumMod val="75000"/>
                  </a:schemeClr>
                </a:solidFill>
                <a:effectLst/>
                <a:ea typeface="Times New Roman" pitchFamily="18" charset="0"/>
                <a:cs typeface="Calibri" pitchFamily="34" charset="0"/>
              </a:rPr>
              <a:t> </a:t>
            </a:r>
            <a:r>
              <a:rPr kumimoji="0" lang="en-US" sz="2400" b="0" i="0" u="none" strike="noStrike" cap="none" normalizeH="0" baseline="0" dirty="0" smtClean="0">
                <a:ln>
                  <a:noFill/>
                </a:ln>
                <a:solidFill>
                  <a:schemeClr val="tx2">
                    <a:lumMod val="75000"/>
                  </a:schemeClr>
                </a:solidFill>
                <a:effectLst/>
                <a:ea typeface="Times New Roman" pitchFamily="18" charset="0"/>
                <a:cs typeface="Calibri" pitchFamily="34" charset="0"/>
              </a:rPr>
              <a:t>Machinery in Good Working Order</a:t>
            </a:r>
          </a:p>
          <a:p>
            <a:pPr>
              <a:buFont typeface="Arial" pitchFamily="34" charset="0"/>
              <a:buChar char="•"/>
            </a:pPr>
            <a:endParaRPr kumimoji="0" lang="en-US" sz="2400" b="0" i="0" u="none" strike="noStrike" cap="none" normalizeH="0" baseline="0" dirty="0" smtClean="0">
              <a:ln>
                <a:noFill/>
              </a:ln>
              <a:solidFill>
                <a:schemeClr val="tx2">
                  <a:lumMod val="75000"/>
                </a:schemeClr>
              </a:solidFill>
              <a:effectLst/>
              <a:ea typeface="Times New Roman" pitchFamily="18" charset="0"/>
              <a:cs typeface="Calibri" pitchFamily="34" charset="0"/>
            </a:endParaRPr>
          </a:p>
          <a:p>
            <a:pPr>
              <a:buFont typeface="Arial" pitchFamily="34" charset="0"/>
              <a:buChar char="•"/>
            </a:pPr>
            <a:r>
              <a:rPr lang="en-US" sz="2400" dirty="0" smtClean="0">
                <a:solidFill>
                  <a:schemeClr val="tx2">
                    <a:lumMod val="75000"/>
                  </a:schemeClr>
                </a:solidFill>
              </a:rPr>
              <a:t> Biological filters</a:t>
            </a:r>
          </a:p>
          <a:p>
            <a:pPr>
              <a:buFont typeface="Arial" pitchFamily="34" charset="0"/>
              <a:buChar char="•"/>
            </a:pPr>
            <a:endParaRPr lang="en-US" sz="2400" dirty="0" smtClean="0">
              <a:solidFill>
                <a:schemeClr val="tx2">
                  <a:lumMod val="75000"/>
                </a:schemeClr>
              </a:solidFill>
            </a:endParaRPr>
          </a:p>
          <a:p>
            <a:pPr>
              <a:buFont typeface="Arial" pitchFamily="34" charset="0"/>
              <a:buChar char="•"/>
            </a:pPr>
            <a:r>
              <a:rPr lang="en-US" sz="2400" dirty="0" smtClean="0">
                <a:solidFill>
                  <a:schemeClr val="tx2">
                    <a:lumMod val="75000"/>
                  </a:schemeClr>
                </a:solidFill>
              </a:rPr>
              <a:t> Chemical additives</a:t>
            </a:r>
          </a:p>
          <a:p>
            <a:pPr>
              <a:buFont typeface="Arial" pitchFamily="34" charset="0"/>
              <a:buChar char="•"/>
            </a:pPr>
            <a:endParaRPr lang="en-US" sz="2400" dirty="0" smtClean="0">
              <a:solidFill>
                <a:schemeClr val="tx2">
                  <a:lumMod val="75000"/>
                </a:schemeClr>
              </a:solidFill>
            </a:endParaRPr>
          </a:p>
          <a:p>
            <a:pPr>
              <a:buFont typeface="Arial" pitchFamily="34" charset="0"/>
              <a:buChar char="•"/>
            </a:pPr>
            <a:r>
              <a:rPr lang="en-US" sz="2400" dirty="0" smtClean="0">
                <a:solidFill>
                  <a:schemeClr val="tx2">
                    <a:lumMod val="75000"/>
                  </a:schemeClr>
                </a:solidFill>
              </a:rPr>
              <a:t> Sand filters</a:t>
            </a:r>
          </a:p>
          <a:p>
            <a:pPr>
              <a:buFont typeface="Arial" pitchFamily="34" charset="0"/>
              <a:buChar char="•"/>
            </a:pPr>
            <a:endParaRPr lang="en-US" sz="2400" dirty="0" smtClean="0">
              <a:solidFill>
                <a:schemeClr val="tx2">
                  <a:lumMod val="75000"/>
                </a:schemeClr>
              </a:solidFill>
            </a:endParaRPr>
          </a:p>
          <a:p>
            <a:endParaRPr lang="en-US" sz="1600" dirty="0" smtClean="0">
              <a:solidFill>
                <a:schemeClr val="tx2">
                  <a:lumMod val="75000"/>
                </a:schemeClr>
              </a:solidFill>
            </a:endParaRPr>
          </a:p>
          <a:p>
            <a:endParaRPr lang="en-US" sz="1600" dirty="0" smtClean="0">
              <a:solidFill>
                <a:schemeClr val="tx2">
                  <a:lumMod val="75000"/>
                </a:schemeClr>
              </a:solidFill>
            </a:endParaRPr>
          </a:p>
          <a:p>
            <a:r>
              <a:rPr lang="en-US" sz="1600" dirty="0" smtClean="0">
                <a:solidFill>
                  <a:schemeClr val="tx2">
                    <a:lumMod val="75000"/>
                  </a:schemeClr>
                </a:solidFill>
              </a:rPr>
              <a:t> </a:t>
            </a:r>
            <a:endParaRPr lang="en-US" sz="1600" dirty="0">
              <a:solidFill>
                <a:schemeClr val="tx2">
                  <a:lumMod val="75000"/>
                </a:schemeClr>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70" decel="100000"/>
                                        <p:tgtEl>
                                          <p:spTgt spid="3"/>
                                        </p:tgtEl>
                                      </p:cBhvr>
                                    </p:animEffect>
                                    <p:animScale>
                                      <p:cBhvr>
                                        <p:cTn id="8" dur="770" decel="100000"/>
                                        <p:tgtEl>
                                          <p:spTgt spid="3"/>
                                        </p:tgtEl>
                                      </p:cBhvr>
                                      <p:from x="10000" y="10000"/>
                                      <p:to x="200000" y="450000"/>
                                    </p:animScale>
                                    <p:animScale>
                                      <p:cBhvr>
                                        <p:cTn id="9" dur="1230" accel="100000" fill="hold">
                                          <p:stCondLst>
                                            <p:cond delay="770"/>
                                          </p:stCondLst>
                                        </p:cTn>
                                        <p:tgtEl>
                                          <p:spTgt spid="3"/>
                                        </p:tgtEl>
                                      </p:cBhvr>
                                      <p:from x="200000" y="450000"/>
                                      <p:to x="100000" y="100000"/>
                                    </p:animScale>
                                    <p:set>
                                      <p:cBhvr>
                                        <p:cTn id="10" dur="770" fill="hold"/>
                                        <p:tgtEl>
                                          <p:spTgt spid="3"/>
                                        </p:tgtEl>
                                        <p:attrNameLst>
                                          <p:attrName>ppt_x</p:attrName>
                                        </p:attrNameLst>
                                      </p:cBhvr>
                                      <p:to>
                                        <p:strVal val="(0.5)"/>
                                      </p:to>
                                    </p:set>
                                    <p:anim from="(0.5)" to="(#ppt_x)" calcmode="lin" valueType="num">
                                      <p:cBhvr>
                                        <p:cTn id="11" dur="1230" accel="100000" fill="hold">
                                          <p:stCondLst>
                                            <p:cond delay="770"/>
                                          </p:stCondLst>
                                        </p:cTn>
                                        <p:tgtEl>
                                          <p:spTgt spid="3"/>
                                        </p:tgtEl>
                                        <p:attrNameLst>
                                          <p:attrName>ppt_x</p:attrName>
                                        </p:attrNameLst>
                                      </p:cBhvr>
                                    </p:anim>
                                    <p:set>
                                      <p:cBhvr>
                                        <p:cTn id="12" dur="770" fill="hold"/>
                                        <p:tgtEl>
                                          <p:spTgt spid="3"/>
                                        </p:tgtEl>
                                        <p:attrNameLst>
                                          <p:attrName>ppt_y</p:attrName>
                                        </p:attrNameLst>
                                      </p:cBhvr>
                                      <p:to>
                                        <p:strVal val="(#ppt_y+0.4)"/>
                                      </p:to>
                                    </p:set>
                                    <p:anim from="(#ppt_y+0.4)" to="(#ppt_y)" calcmode="lin" valueType="num">
                                      <p:cBhvr>
                                        <p:cTn id="13" dur="1230" accel="100000" fill="hold">
                                          <p:stCondLst>
                                            <p:cond delay="770"/>
                                          </p:stCondLst>
                                        </p:cTn>
                                        <p:tgtEl>
                                          <p:spTgt spid="3"/>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9" presetClass="entr" presetSubtype="0" decel="10000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0" dur="500" fill="hold"/>
                                        <p:tgtEl>
                                          <p:spTgt spid="4">
                                            <p:txEl>
                                              <p:pRg st="0" end="0"/>
                                            </p:txEl>
                                          </p:spTgt>
                                        </p:tgtEl>
                                        <p:attrNameLst>
                                          <p:attrName>style.rotation</p:attrName>
                                        </p:attrNameLst>
                                      </p:cBhvr>
                                      <p:tavLst>
                                        <p:tav tm="0">
                                          <p:val>
                                            <p:fltVal val="360"/>
                                          </p:val>
                                        </p:tav>
                                        <p:tav tm="100000">
                                          <p:val>
                                            <p:fltVal val="0"/>
                                          </p:val>
                                        </p:tav>
                                      </p:tavLst>
                                    </p:anim>
                                    <p:animEffect transition="in" filter="fade">
                                      <p:cBhvr>
                                        <p:cTn id="21" dur="500"/>
                                        <p:tgtEl>
                                          <p:spTgt spid="4">
                                            <p:txEl>
                                              <p:pRg st="0" end="0"/>
                                            </p:txEl>
                                          </p:spTgt>
                                        </p:tgtEl>
                                      </p:cBhvr>
                                    </p:animEffect>
                                  </p:childTnLst>
                                </p:cTn>
                              </p:par>
                              <p:par>
                                <p:cTn id="22" presetID="49" presetClass="entr" presetSubtype="0" decel="100000" fill="hold"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p:cTn id="2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6" dur="500" fill="hold"/>
                                        <p:tgtEl>
                                          <p:spTgt spid="4">
                                            <p:txEl>
                                              <p:pRg st="2" end="2"/>
                                            </p:txEl>
                                          </p:spTgt>
                                        </p:tgtEl>
                                        <p:attrNameLst>
                                          <p:attrName>style.rotation</p:attrName>
                                        </p:attrNameLst>
                                      </p:cBhvr>
                                      <p:tavLst>
                                        <p:tav tm="0">
                                          <p:val>
                                            <p:fltVal val="360"/>
                                          </p:val>
                                        </p:tav>
                                        <p:tav tm="100000">
                                          <p:val>
                                            <p:fltVal val="0"/>
                                          </p:val>
                                        </p:tav>
                                      </p:tavLst>
                                    </p:anim>
                                    <p:animEffect transition="in" filter="fade">
                                      <p:cBhvr>
                                        <p:cTn id="27" dur="500"/>
                                        <p:tgtEl>
                                          <p:spTgt spid="4">
                                            <p:txEl>
                                              <p:pRg st="2" end="2"/>
                                            </p:txEl>
                                          </p:spTgt>
                                        </p:tgtEl>
                                      </p:cBhvr>
                                    </p:animEffect>
                                  </p:childTnLst>
                                </p:cTn>
                              </p:par>
                              <p:par>
                                <p:cTn id="28" presetID="49" presetClass="entr" presetSubtype="0" decel="100000" fill="hold" nodeType="with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 calcmode="lin" valueType="num">
                                      <p:cBhvr>
                                        <p:cTn id="30"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4">
                                            <p:txEl>
                                              <p:pRg st="4" end="4"/>
                                            </p:txEl>
                                          </p:spTgt>
                                        </p:tgtEl>
                                        <p:attrNameLst>
                                          <p:attrName>ppt_h</p:attrName>
                                        </p:attrNameLst>
                                      </p:cBhvr>
                                      <p:tavLst>
                                        <p:tav tm="0">
                                          <p:val>
                                            <p:fltVal val="0"/>
                                          </p:val>
                                        </p:tav>
                                        <p:tav tm="100000">
                                          <p:val>
                                            <p:strVal val="#ppt_h"/>
                                          </p:val>
                                        </p:tav>
                                      </p:tavLst>
                                    </p:anim>
                                    <p:anim calcmode="lin" valueType="num">
                                      <p:cBhvr>
                                        <p:cTn id="32" dur="500" fill="hold"/>
                                        <p:tgtEl>
                                          <p:spTgt spid="4">
                                            <p:txEl>
                                              <p:pRg st="4" end="4"/>
                                            </p:txEl>
                                          </p:spTgt>
                                        </p:tgtEl>
                                        <p:attrNameLst>
                                          <p:attrName>style.rotation</p:attrName>
                                        </p:attrNameLst>
                                      </p:cBhvr>
                                      <p:tavLst>
                                        <p:tav tm="0">
                                          <p:val>
                                            <p:fltVal val="360"/>
                                          </p:val>
                                        </p:tav>
                                        <p:tav tm="100000">
                                          <p:val>
                                            <p:fltVal val="0"/>
                                          </p:val>
                                        </p:tav>
                                      </p:tavLst>
                                    </p:anim>
                                    <p:animEffect transition="in" filter="fade">
                                      <p:cBhvr>
                                        <p:cTn id="33" dur="500"/>
                                        <p:tgtEl>
                                          <p:spTgt spid="4">
                                            <p:txEl>
                                              <p:pRg st="4" end="4"/>
                                            </p:txEl>
                                          </p:spTgt>
                                        </p:tgtEl>
                                      </p:cBhvr>
                                    </p:animEffect>
                                  </p:childTnLst>
                                </p:cTn>
                              </p:par>
                              <p:par>
                                <p:cTn id="34" presetID="49" presetClass="entr" presetSubtype="0" decel="100000" fill="hold" nodeType="with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 calcmode="lin" valueType="num">
                                      <p:cBhvr>
                                        <p:cTn id="36"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4">
                                            <p:txEl>
                                              <p:pRg st="6" end="6"/>
                                            </p:txEl>
                                          </p:spTgt>
                                        </p:tgtEl>
                                        <p:attrNameLst>
                                          <p:attrName>ppt_h</p:attrName>
                                        </p:attrNameLst>
                                      </p:cBhvr>
                                      <p:tavLst>
                                        <p:tav tm="0">
                                          <p:val>
                                            <p:fltVal val="0"/>
                                          </p:val>
                                        </p:tav>
                                        <p:tav tm="100000">
                                          <p:val>
                                            <p:strVal val="#ppt_h"/>
                                          </p:val>
                                        </p:tav>
                                      </p:tavLst>
                                    </p:anim>
                                    <p:anim calcmode="lin" valueType="num">
                                      <p:cBhvr>
                                        <p:cTn id="38" dur="500" fill="hold"/>
                                        <p:tgtEl>
                                          <p:spTgt spid="4">
                                            <p:txEl>
                                              <p:pRg st="6" end="6"/>
                                            </p:txEl>
                                          </p:spTgt>
                                        </p:tgtEl>
                                        <p:attrNameLst>
                                          <p:attrName>style.rotation</p:attrName>
                                        </p:attrNameLst>
                                      </p:cBhvr>
                                      <p:tavLst>
                                        <p:tav tm="0">
                                          <p:val>
                                            <p:fltVal val="360"/>
                                          </p:val>
                                        </p:tav>
                                        <p:tav tm="100000">
                                          <p:val>
                                            <p:fltVal val="0"/>
                                          </p:val>
                                        </p:tav>
                                      </p:tavLst>
                                    </p:anim>
                                    <p:animEffect transition="in" filter="fade">
                                      <p:cBhvr>
                                        <p:cTn id="39" dur="500"/>
                                        <p:tgtEl>
                                          <p:spTgt spid="4">
                                            <p:txEl>
                                              <p:pRg st="6" end="6"/>
                                            </p:txEl>
                                          </p:spTgt>
                                        </p:tgtEl>
                                      </p:cBhvr>
                                    </p:animEffect>
                                  </p:childTnLst>
                                </p:cTn>
                              </p:par>
                              <p:par>
                                <p:cTn id="40" presetID="49" presetClass="entr" presetSubtype="0" decel="100000" fill="hold" nodeType="with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 calcmode="lin" valueType="num">
                                      <p:cBhvr>
                                        <p:cTn id="42"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8" end="8"/>
                                            </p:txEl>
                                          </p:spTgt>
                                        </p:tgtEl>
                                        <p:attrNameLst>
                                          <p:attrName>ppt_h</p:attrName>
                                        </p:attrNameLst>
                                      </p:cBhvr>
                                      <p:tavLst>
                                        <p:tav tm="0">
                                          <p:val>
                                            <p:fltVal val="0"/>
                                          </p:val>
                                        </p:tav>
                                        <p:tav tm="100000">
                                          <p:val>
                                            <p:strVal val="#ppt_h"/>
                                          </p:val>
                                        </p:tav>
                                      </p:tavLst>
                                    </p:anim>
                                    <p:anim calcmode="lin" valueType="num">
                                      <p:cBhvr>
                                        <p:cTn id="44" dur="500" fill="hold"/>
                                        <p:tgtEl>
                                          <p:spTgt spid="4">
                                            <p:txEl>
                                              <p:pRg st="8" end="8"/>
                                            </p:txEl>
                                          </p:spTgt>
                                        </p:tgtEl>
                                        <p:attrNameLst>
                                          <p:attrName>style.rotation</p:attrName>
                                        </p:attrNameLst>
                                      </p:cBhvr>
                                      <p:tavLst>
                                        <p:tav tm="0">
                                          <p:val>
                                            <p:fltVal val="360"/>
                                          </p:val>
                                        </p:tav>
                                        <p:tav tm="100000">
                                          <p:val>
                                            <p:fltVal val="0"/>
                                          </p:val>
                                        </p:tav>
                                      </p:tavLst>
                                    </p:anim>
                                    <p:animEffect transition="in" filter="fade">
                                      <p:cBhvr>
                                        <p:cTn id="45" dur="500"/>
                                        <p:tgtEl>
                                          <p:spTgt spid="4">
                                            <p:txEl>
                                              <p:pRg st="8" end="8"/>
                                            </p:txEl>
                                          </p:spTgt>
                                        </p:tgtEl>
                                      </p:cBhvr>
                                    </p:animEffect>
                                  </p:childTnLst>
                                </p:cTn>
                              </p:par>
                              <p:par>
                                <p:cTn id="46" presetID="49" presetClass="entr" presetSubtype="0" decel="100000" fill="hold" nodeType="withEffect">
                                  <p:stCondLst>
                                    <p:cond delay="0"/>
                                  </p:stCondLst>
                                  <p:childTnLst>
                                    <p:set>
                                      <p:cBhvr>
                                        <p:cTn id="47" dur="1" fill="hold">
                                          <p:stCondLst>
                                            <p:cond delay="0"/>
                                          </p:stCondLst>
                                        </p:cTn>
                                        <p:tgtEl>
                                          <p:spTgt spid="4">
                                            <p:txEl>
                                              <p:pRg st="10" end="10"/>
                                            </p:txEl>
                                          </p:spTgt>
                                        </p:tgtEl>
                                        <p:attrNameLst>
                                          <p:attrName>style.visibility</p:attrName>
                                        </p:attrNameLst>
                                      </p:cBhvr>
                                      <p:to>
                                        <p:strVal val="visible"/>
                                      </p:to>
                                    </p:set>
                                    <p:anim calcmode="lin" valueType="num">
                                      <p:cBhvr>
                                        <p:cTn id="48"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49" dur="500" fill="hold"/>
                                        <p:tgtEl>
                                          <p:spTgt spid="4">
                                            <p:txEl>
                                              <p:pRg st="10" end="10"/>
                                            </p:txEl>
                                          </p:spTgt>
                                        </p:tgtEl>
                                        <p:attrNameLst>
                                          <p:attrName>ppt_h</p:attrName>
                                        </p:attrNameLst>
                                      </p:cBhvr>
                                      <p:tavLst>
                                        <p:tav tm="0">
                                          <p:val>
                                            <p:fltVal val="0"/>
                                          </p:val>
                                        </p:tav>
                                        <p:tav tm="100000">
                                          <p:val>
                                            <p:strVal val="#ppt_h"/>
                                          </p:val>
                                        </p:tav>
                                      </p:tavLst>
                                    </p:anim>
                                    <p:anim calcmode="lin" valueType="num">
                                      <p:cBhvr>
                                        <p:cTn id="50" dur="500" fill="hold"/>
                                        <p:tgtEl>
                                          <p:spTgt spid="4">
                                            <p:txEl>
                                              <p:pRg st="10" end="10"/>
                                            </p:txEl>
                                          </p:spTgt>
                                        </p:tgtEl>
                                        <p:attrNameLst>
                                          <p:attrName>style.rotation</p:attrName>
                                        </p:attrNameLst>
                                      </p:cBhvr>
                                      <p:tavLst>
                                        <p:tav tm="0">
                                          <p:val>
                                            <p:fltVal val="360"/>
                                          </p:val>
                                        </p:tav>
                                        <p:tav tm="100000">
                                          <p:val>
                                            <p:fltVal val="0"/>
                                          </p:val>
                                        </p:tav>
                                      </p:tavLst>
                                    </p:anim>
                                    <p:animEffect transition="in" filter="fade">
                                      <p:cBhvr>
                                        <p:cTn id="51"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accent2"/>
                </a:solidFill>
              </a:rPr>
              <a:t>Water Pollution management</a:t>
            </a:r>
            <a:endParaRPr lang="en-US" dirty="0"/>
          </a:p>
        </p:txBody>
      </p:sp>
      <p:sp>
        <p:nvSpPr>
          <p:cNvPr id="3" name="Content Placeholder 2"/>
          <p:cNvSpPr>
            <a:spLocks noGrp="1"/>
          </p:cNvSpPr>
          <p:nvPr>
            <p:ph sz="half" idx="1"/>
          </p:nvPr>
        </p:nvSpPr>
        <p:spPr/>
        <p:txBody>
          <a:bodyPr/>
          <a:lstStyle/>
          <a:p>
            <a:r>
              <a:rPr lang="en-US" dirty="0" smtClean="0">
                <a:solidFill>
                  <a:schemeClr val="accent2">
                    <a:lumMod val="75000"/>
                  </a:schemeClr>
                </a:solidFill>
              </a:rPr>
              <a:t>Bioremediation</a:t>
            </a:r>
          </a:p>
          <a:p>
            <a:endParaRPr lang="en-US" dirty="0" smtClean="0">
              <a:solidFill>
                <a:schemeClr val="accent2">
                  <a:lumMod val="75000"/>
                </a:schemeClr>
              </a:solidFill>
            </a:endParaRPr>
          </a:p>
          <a:p>
            <a:r>
              <a:rPr lang="en-US" dirty="0" smtClean="0">
                <a:solidFill>
                  <a:schemeClr val="accent2">
                    <a:lumMod val="75000"/>
                  </a:schemeClr>
                </a:solidFill>
              </a:rPr>
              <a:t>Dual-Phase Extraction </a:t>
            </a:r>
          </a:p>
          <a:p>
            <a:endParaRPr lang="en-US" dirty="0" smtClean="0">
              <a:solidFill>
                <a:schemeClr val="accent2">
                  <a:lumMod val="75000"/>
                </a:schemeClr>
              </a:solidFill>
            </a:endParaRPr>
          </a:p>
          <a:p>
            <a:r>
              <a:rPr lang="en-US" dirty="0" smtClean="0">
                <a:solidFill>
                  <a:schemeClr val="accent2">
                    <a:lumMod val="75000"/>
                  </a:schemeClr>
                </a:solidFill>
              </a:rPr>
              <a:t>Natural Attenuation </a:t>
            </a:r>
          </a:p>
          <a:p>
            <a:endParaRPr lang="en-US" dirty="0" smtClean="0">
              <a:solidFill>
                <a:schemeClr val="accent2">
                  <a:lumMod val="75000"/>
                </a:schemeClr>
              </a:solidFill>
            </a:endParaRPr>
          </a:p>
          <a:p>
            <a:endParaRPr lang="en-US" dirty="0">
              <a:solidFill>
                <a:schemeClr val="accent2">
                  <a:lumMod val="75000"/>
                </a:schemeClr>
              </a:solidFill>
            </a:endParaRPr>
          </a:p>
        </p:txBody>
      </p:sp>
      <p:sp>
        <p:nvSpPr>
          <p:cNvPr id="4" name="Content Placeholder 3"/>
          <p:cNvSpPr>
            <a:spLocks noGrp="1"/>
          </p:cNvSpPr>
          <p:nvPr>
            <p:ph sz="half" idx="2"/>
          </p:nvPr>
        </p:nvSpPr>
        <p:spPr/>
        <p:txBody>
          <a:bodyPr/>
          <a:lstStyle/>
          <a:p>
            <a:r>
              <a:rPr lang="en-US" dirty="0" smtClean="0">
                <a:solidFill>
                  <a:schemeClr val="accent2">
                    <a:lumMod val="75000"/>
                  </a:schemeClr>
                </a:solidFill>
              </a:rPr>
              <a:t>Biological Agents </a:t>
            </a:r>
          </a:p>
          <a:p>
            <a:endParaRPr lang="en-US" dirty="0" smtClean="0">
              <a:solidFill>
                <a:schemeClr val="accent2">
                  <a:lumMod val="75000"/>
                </a:schemeClr>
              </a:solidFill>
            </a:endParaRPr>
          </a:p>
          <a:p>
            <a:r>
              <a:rPr lang="en-US" dirty="0" smtClean="0">
                <a:solidFill>
                  <a:schemeClr val="accent2">
                    <a:lumMod val="75000"/>
                  </a:schemeClr>
                </a:solidFill>
              </a:rPr>
              <a:t>Dispersing Agents </a:t>
            </a:r>
          </a:p>
          <a:p>
            <a:pPr>
              <a:buNone/>
            </a:pPr>
            <a:endParaRPr lang="en-US" dirty="0" smtClean="0">
              <a:solidFill>
                <a:schemeClr val="accent2">
                  <a:lumMod val="75000"/>
                </a:schemeClr>
              </a:solidFill>
            </a:endParaRPr>
          </a:p>
          <a:p>
            <a:pPr>
              <a:buNone/>
            </a:pPr>
            <a:endParaRPr lang="en-US" dirty="0" smtClean="0">
              <a:solidFill>
                <a:schemeClr val="accent2">
                  <a:lumMod val="75000"/>
                </a:schemeClr>
              </a:solidFill>
            </a:endParaRPr>
          </a:p>
          <a:p>
            <a:r>
              <a:rPr lang="en-US" dirty="0" smtClean="0">
                <a:solidFill>
                  <a:schemeClr val="accent2">
                    <a:lumMod val="75000"/>
                  </a:schemeClr>
                </a:solidFill>
              </a:rPr>
              <a:t>Sorbents</a:t>
            </a:r>
          </a:p>
          <a:p>
            <a:endParaRPr lang="en-US" dirty="0" smtClean="0">
              <a:solidFill>
                <a:schemeClr val="accent2">
                  <a:lumMod val="75000"/>
                </a:schemeClr>
              </a:solidFill>
            </a:endParaRPr>
          </a:p>
          <a:p>
            <a:endParaRPr lang="en-US" dirty="0" smtClean="0">
              <a:solidFill>
                <a:schemeClr val="accent2">
                  <a:lumMod val="75000"/>
                </a:schemeClr>
              </a:solidFill>
            </a:endParaRPr>
          </a:p>
          <a:p>
            <a:endParaRPr lang="en-US" dirty="0" smtClean="0">
              <a:solidFill>
                <a:schemeClr val="accent2">
                  <a:lumMod val="75000"/>
                </a:schemeClr>
              </a:solidFill>
            </a:endParaRPr>
          </a:p>
          <a:p>
            <a:endParaRPr lang="en-US" dirty="0">
              <a:solidFill>
                <a:schemeClr val="accent2">
                  <a:lumMod val="75000"/>
                </a:schemeClr>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5"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3">
                                            <p:txEl>
                                              <p:pRg st="0" end="0"/>
                                            </p:txEl>
                                          </p:spTgt>
                                        </p:tgtEl>
                                        <p:attrNameLst>
                                          <p:attrName>fill.type</p:attrName>
                                        </p:attrNameLst>
                                      </p:cBhvr>
                                      <p:to>
                                        <p:strVal val="solid"/>
                                      </p:to>
                                    </p:set>
                                  </p:childTnLst>
                                </p:cTn>
                              </p:par>
                              <p:par>
                                <p:cTn id="18" presetID="27" presetClass="entr" presetSubtype="0" fill="hold" nodeType="withEffect">
                                  <p:stCondLst>
                                    <p:cond delay="0"/>
                                  </p:stCondLst>
                                  <p:iterate type="lt">
                                    <p:tmPct val="50000"/>
                                  </p:iterate>
                                  <p:childTnLst>
                                    <p:set>
                                      <p:cBhvr>
                                        <p:cTn id="19"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0"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2" dur="80"/>
                                        <p:tgtEl>
                                          <p:spTgt spid="3">
                                            <p:txEl>
                                              <p:pRg st="2" end="2"/>
                                            </p:txEl>
                                          </p:spTgt>
                                        </p:tgtEl>
                                        <p:attrNameLst>
                                          <p:attrName>fill.type</p:attrName>
                                        </p:attrNameLst>
                                      </p:cBhvr>
                                      <p:to>
                                        <p:strVal val="solid"/>
                                      </p:to>
                                    </p:set>
                                  </p:childTnLst>
                                </p:cTn>
                              </p:par>
                              <p:par>
                                <p:cTn id="23" presetID="27" presetClass="entr" presetSubtype="0" fill="hold" nodeType="withEffect">
                                  <p:stCondLst>
                                    <p:cond delay="0"/>
                                  </p:stCondLst>
                                  <p:iterate type="lt">
                                    <p:tmPct val="50000"/>
                                  </p:iterate>
                                  <p:childTnLst>
                                    <p:set>
                                      <p:cBhvr>
                                        <p:cTn id="24"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25"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27" dur="80"/>
                                        <p:tgtEl>
                                          <p:spTgt spid="3">
                                            <p:txEl>
                                              <p:pRg st="4" end="4"/>
                                            </p:txEl>
                                          </p:spTgt>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nodeType="clickEffect">
                                  <p:stCondLst>
                                    <p:cond delay="0"/>
                                  </p:stCondLst>
                                  <p:iterate type="lt">
                                    <p:tmPct val="50000"/>
                                  </p:iterate>
                                  <p:childTnLst>
                                    <p:set>
                                      <p:cBhvr>
                                        <p:cTn id="31"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32"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34" dur="80"/>
                                        <p:tgtEl>
                                          <p:spTgt spid="4">
                                            <p:txEl>
                                              <p:pRg st="0" end="0"/>
                                            </p:txEl>
                                          </p:spTgt>
                                        </p:tgtEl>
                                        <p:attrNameLst>
                                          <p:attrName>fill.type</p:attrName>
                                        </p:attrNameLst>
                                      </p:cBhvr>
                                      <p:to>
                                        <p:strVal val="solid"/>
                                      </p:to>
                                    </p:set>
                                  </p:childTnLst>
                                </p:cTn>
                              </p:par>
                              <p:par>
                                <p:cTn id="35" presetID="27" presetClass="entr" presetSubtype="0" fill="hold" nodeType="withEffect">
                                  <p:stCondLst>
                                    <p:cond delay="0"/>
                                  </p:stCondLst>
                                  <p:iterate type="lt">
                                    <p:tmPct val="50000"/>
                                  </p:iterate>
                                  <p:childTnLst>
                                    <p:set>
                                      <p:cBhvr>
                                        <p:cTn id="36" dur="1" fill="hold">
                                          <p:stCondLst>
                                            <p:cond delay="0"/>
                                          </p:stCondLst>
                                        </p:cTn>
                                        <p:tgtEl>
                                          <p:spTgt spid="4">
                                            <p:txEl>
                                              <p:pRg st="2" end="2"/>
                                            </p:txEl>
                                          </p:spTgt>
                                        </p:tgtEl>
                                        <p:attrNameLst>
                                          <p:attrName>style.visibility</p:attrName>
                                        </p:attrNameLst>
                                      </p:cBhvr>
                                      <p:to>
                                        <p:strVal val="visible"/>
                                      </p:to>
                                    </p:set>
                                    <p:anim calcmode="discrete" valueType="clr">
                                      <p:cBhvr override="childStyle">
                                        <p:cTn id="37" dur="80"/>
                                        <p:tgtEl>
                                          <p:spTgt spid="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4">
                                            <p:txEl>
                                              <p:pRg st="2" end="2"/>
                                            </p:txEl>
                                          </p:spTgt>
                                        </p:tgtEl>
                                        <p:attrNameLst>
                                          <p:attrName>fillcolor</p:attrName>
                                        </p:attrNameLst>
                                      </p:cBhvr>
                                      <p:tavLst>
                                        <p:tav tm="0">
                                          <p:val>
                                            <p:clrVal>
                                              <a:schemeClr val="accent2"/>
                                            </p:clrVal>
                                          </p:val>
                                        </p:tav>
                                        <p:tav tm="50000">
                                          <p:val>
                                            <p:clrVal>
                                              <a:schemeClr val="hlink"/>
                                            </p:clrVal>
                                          </p:val>
                                        </p:tav>
                                      </p:tavLst>
                                    </p:anim>
                                    <p:set>
                                      <p:cBhvr>
                                        <p:cTn id="39" dur="80"/>
                                        <p:tgtEl>
                                          <p:spTgt spid="4">
                                            <p:txEl>
                                              <p:pRg st="2" end="2"/>
                                            </p:txEl>
                                          </p:spTgt>
                                        </p:tgtEl>
                                        <p:attrNameLst>
                                          <p:attrName>fill.type</p:attrName>
                                        </p:attrNameLst>
                                      </p:cBhvr>
                                      <p:to>
                                        <p:strVal val="solid"/>
                                      </p:to>
                                    </p:set>
                                  </p:childTnLst>
                                </p:cTn>
                              </p:par>
                              <p:par>
                                <p:cTn id="40" presetID="27" presetClass="entr" presetSubtype="0" fill="hold" nodeType="withEffect">
                                  <p:stCondLst>
                                    <p:cond delay="0"/>
                                  </p:stCondLst>
                                  <p:iterate type="lt">
                                    <p:tmPct val="50000"/>
                                  </p:iterate>
                                  <p:childTnLst>
                                    <p:set>
                                      <p:cBhvr>
                                        <p:cTn id="41" dur="1" fill="hold">
                                          <p:stCondLst>
                                            <p:cond delay="0"/>
                                          </p:stCondLst>
                                        </p:cTn>
                                        <p:tgtEl>
                                          <p:spTgt spid="4">
                                            <p:txEl>
                                              <p:pRg st="5" end="5"/>
                                            </p:txEl>
                                          </p:spTgt>
                                        </p:tgtEl>
                                        <p:attrNameLst>
                                          <p:attrName>style.visibility</p:attrName>
                                        </p:attrNameLst>
                                      </p:cBhvr>
                                      <p:to>
                                        <p:strVal val="visible"/>
                                      </p:to>
                                    </p:set>
                                    <p:anim calcmode="discrete" valueType="clr">
                                      <p:cBhvr override="childStyle">
                                        <p:cTn id="42" dur="80"/>
                                        <p:tgtEl>
                                          <p:spTgt spid="4">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4">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4">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2">
                    <a:lumMod val="25000"/>
                  </a:schemeClr>
                </a:solidFill>
              </a:rPr>
              <a:t>Laws and Legislations</a:t>
            </a:r>
            <a:endParaRPr lang="en-US" dirty="0">
              <a:solidFill>
                <a:schemeClr val="bg2">
                  <a:lumMod val="25000"/>
                </a:schemeClr>
              </a:solidFill>
            </a:endParaRPr>
          </a:p>
        </p:txBody>
      </p:sp>
      <p:sp>
        <p:nvSpPr>
          <p:cNvPr id="4" name="Rectangle 3"/>
          <p:cNvSpPr/>
          <p:nvPr/>
        </p:nvSpPr>
        <p:spPr>
          <a:xfrm>
            <a:off x="304800" y="2057400"/>
            <a:ext cx="7620000" cy="4093428"/>
          </a:xfrm>
          <a:prstGeom prst="rect">
            <a:avLst/>
          </a:prstGeom>
        </p:spPr>
        <p:txBody>
          <a:bodyPr wrap="square">
            <a:spAutoFit/>
          </a:bodyPr>
          <a:lstStyle/>
          <a:p>
            <a:pPr>
              <a:buFont typeface="Wingdings" pitchFamily="2" charset="2"/>
              <a:buChar char="§"/>
            </a:pPr>
            <a:r>
              <a:rPr lang="en-US" sz="2000" dirty="0" smtClean="0"/>
              <a:t> </a:t>
            </a:r>
            <a:r>
              <a:rPr lang="en-US" sz="2000" dirty="0" smtClean="0">
                <a:solidFill>
                  <a:schemeClr val="accent2">
                    <a:lumMod val="50000"/>
                  </a:schemeClr>
                </a:solidFill>
              </a:rPr>
              <a:t>Republic </a:t>
            </a:r>
            <a:r>
              <a:rPr lang="en-US" sz="2000" dirty="0">
                <a:solidFill>
                  <a:schemeClr val="accent2">
                    <a:lumMod val="50000"/>
                  </a:schemeClr>
                </a:solidFill>
              </a:rPr>
              <a:t>Act No. 9275   ("Philippine Clean Water Act of 2004</a:t>
            </a:r>
            <a:r>
              <a:rPr lang="en-US" sz="2000" dirty="0" smtClean="0">
                <a:solidFill>
                  <a:schemeClr val="accent2">
                    <a:lumMod val="50000"/>
                  </a:schemeClr>
                </a:solidFill>
              </a:rPr>
              <a:t>.“)</a:t>
            </a:r>
          </a:p>
          <a:p>
            <a:pPr>
              <a:buFont typeface="Wingdings" pitchFamily="2" charset="2"/>
              <a:buChar char="§"/>
            </a:pPr>
            <a:endParaRPr lang="en-US" sz="2000" dirty="0" smtClean="0">
              <a:solidFill>
                <a:schemeClr val="accent2">
                  <a:lumMod val="50000"/>
                </a:schemeClr>
              </a:solidFill>
            </a:endParaRPr>
          </a:p>
          <a:p>
            <a:pPr>
              <a:buFont typeface="Wingdings" pitchFamily="2" charset="2"/>
              <a:buChar char="§"/>
            </a:pPr>
            <a:r>
              <a:rPr lang="en-US" sz="2000" dirty="0" smtClean="0">
                <a:solidFill>
                  <a:schemeClr val="accent2">
                    <a:lumMod val="50000"/>
                  </a:schemeClr>
                </a:solidFill>
              </a:rPr>
              <a:t> Water </a:t>
            </a:r>
            <a:r>
              <a:rPr lang="en-US" sz="2000" dirty="0">
                <a:solidFill>
                  <a:schemeClr val="accent2">
                    <a:lumMod val="50000"/>
                  </a:schemeClr>
                </a:solidFill>
              </a:rPr>
              <a:t>Code of the Philippines</a:t>
            </a:r>
          </a:p>
          <a:p>
            <a:pPr>
              <a:buFont typeface="Wingdings" pitchFamily="2" charset="2"/>
              <a:buChar char="§"/>
            </a:pPr>
            <a:endParaRPr lang="en-US" sz="2000" dirty="0">
              <a:solidFill>
                <a:schemeClr val="accent2">
                  <a:lumMod val="50000"/>
                </a:schemeClr>
              </a:solidFill>
            </a:endParaRPr>
          </a:p>
          <a:p>
            <a:pPr>
              <a:buFont typeface="Wingdings" pitchFamily="2" charset="2"/>
              <a:buChar char="§"/>
            </a:pPr>
            <a:r>
              <a:rPr lang="en-US" sz="2000" dirty="0">
                <a:solidFill>
                  <a:schemeClr val="accent2">
                    <a:lumMod val="50000"/>
                  </a:schemeClr>
                </a:solidFill>
              </a:rPr>
              <a:t> Senate Bill 3131: Water Use Efficiency and Conservation </a:t>
            </a:r>
            <a:r>
              <a:rPr lang="en-US" sz="2000" dirty="0" smtClean="0">
                <a:solidFill>
                  <a:schemeClr val="accent2">
                    <a:lumMod val="50000"/>
                  </a:schemeClr>
                </a:solidFill>
              </a:rPr>
              <a:t> Research </a:t>
            </a:r>
            <a:r>
              <a:rPr lang="en-US" sz="2000" dirty="0">
                <a:solidFill>
                  <a:schemeClr val="accent2">
                    <a:lumMod val="50000"/>
                  </a:schemeClr>
                </a:solidFill>
              </a:rPr>
              <a:t>Act of 2009</a:t>
            </a:r>
          </a:p>
          <a:p>
            <a:pPr>
              <a:buFont typeface="Wingdings" pitchFamily="2" charset="2"/>
              <a:buChar char="§"/>
            </a:pPr>
            <a:endParaRPr lang="en-US" sz="2000" dirty="0">
              <a:solidFill>
                <a:schemeClr val="accent2">
                  <a:lumMod val="50000"/>
                </a:schemeClr>
              </a:solidFill>
            </a:endParaRPr>
          </a:p>
          <a:p>
            <a:pPr>
              <a:buFont typeface="Wingdings" pitchFamily="2" charset="2"/>
              <a:buChar char="§"/>
            </a:pPr>
            <a:r>
              <a:rPr lang="en-US" sz="2000" dirty="0">
                <a:solidFill>
                  <a:schemeClr val="accent2">
                    <a:lumMod val="50000"/>
                  </a:schemeClr>
                </a:solidFill>
              </a:rPr>
              <a:t> </a:t>
            </a:r>
            <a:r>
              <a:rPr lang="en-US" sz="2000" dirty="0" smtClean="0">
                <a:solidFill>
                  <a:schemeClr val="accent2">
                    <a:lumMod val="50000"/>
                  </a:schemeClr>
                </a:solidFill>
              </a:rPr>
              <a:t> Senate </a:t>
            </a:r>
            <a:r>
              <a:rPr lang="en-US" sz="2000" dirty="0">
                <a:solidFill>
                  <a:schemeClr val="accent2">
                    <a:lumMod val="50000"/>
                  </a:schemeClr>
                </a:solidFill>
              </a:rPr>
              <a:t>Bill 3296: Waterless Technology Act of 2009</a:t>
            </a:r>
          </a:p>
          <a:p>
            <a:pPr>
              <a:buFont typeface="Wingdings" pitchFamily="2" charset="2"/>
              <a:buChar char="§"/>
            </a:pPr>
            <a:endParaRPr lang="en-US" sz="2000" dirty="0">
              <a:solidFill>
                <a:schemeClr val="accent2">
                  <a:lumMod val="50000"/>
                </a:schemeClr>
              </a:solidFill>
            </a:endParaRPr>
          </a:p>
          <a:p>
            <a:pPr>
              <a:buFont typeface="Wingdings" pitchFamily="2" charset="2"/>
              <a:buChar char="§"/>
            </a:pPr>
            <a:r>
              <a:rPr lang="en-US" sz="2000" dirty="0">
                <a:solidFill>
                  <a:schemeClr val="accent2">
                    <a:lumMod val="50000"/>
                  </a:schemeClr>
                </a:solidFill>
              </a:rPr>
              <a:t> National Water Resources Policy</a:t>
            </a:r>
          </a:p>
          <a:p>
            <a:r>
              <a:rPr lang="en-US" sz="2000" dirty="0" smtClean="0">
                <a:solidFill>
                  <a:srgbClr val="800080"/>
                </a:solidFill>
              </a:rPr>
              <a:t/>
            </a:r>
            <a:br>
              <a:rPr lang="en-US" sz="2000" dirty="0" smtClean="0">
                <a:solidFill>
                  <a:srgbClr val="800080"/>
                </a:solidFill>
              </a:rPr>
            </a:br>
            <a:endParaRPr lang="en-US" sz="2000" dirty="0">
              <a:solidFill>
                <a:srgbClr val="800080"/>
              </a:solidFill>
            </a:endParaRPr>
          </a:p>
          <a:p>
            <a:pPr>
              <a:buFont typeface="Wingdings" pitchFamily="2" charset="2"/>
              <a:buChar char="§"/>
            </a:pPr>
            <a:endParaRPr lang="en-US" sz="2000"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7162800" cy="5693866"/>
          </a:xfrm>
          <a:prstGeom prst="rect">
            <a:avLst/>
          </a:prstGeom>
        </p:spPr>
        <p:txBody>
          <a:bodyPr wrap="square">
            <a:spAutoFit/>
          </a:bodyPr>
          <a:lstStyle/>
          <a:p>
            <a:pPr algn="just">
              <a:buFont typeface="Arial" pitchFamily="34" charset="0"/>
              <a:buChar char="•"/>
            </a:pPr>
            <a:r>
              <a:rPr lang="en-US" sz="2800" dirty="0" smtClean="0">
                <a:solidFill>
                  <a:schemeClr val="accent2">
                    <a:lumMod val="75000"/>
                  </a:schemeClr>
                </a:solidFill>
              </a:rPr>
              <a:t> Water  pollution can disrupt ecosystems by changing the chemical makeup of the water and causing disease in wildlife and humans. </a:t>
            </a:r>
          </a:p>
          <a:p>
            <a:pPr algn="just">
              <a:buFont typeface="Arial" pitchFamily="34" charset="0"/>
              <a:buChar char="•"/>
            </a:pPr>
            <a:endParaRPr lang="en-US" sz="2800" dirty="0" smtClean="0">
              <a:solidFill>
                <a:schemeClr val="accent2">
                  <a:lumMod val="75000"/>
                </a:schemeClr>
              </a:solidFill>
            </a:endParaRPr>
          </a:p>
          <a:p>
            <a:pPr algn="just">
              <a:buFont typeface="Arial" pitchFamily="34" charset="0"/>
              <a:buChar char="•"/>
            </a:pPr>
            <a:r>
              <a:rPr lang="en-US" sz="2800" dirty="0" smtClean="0">
                <a:solidFill>
                  <a:schemeClr val="accent2">
                    <a:lumMod val="75000"/>
                  </a:schemeClr>
                </a:solidFill>
              </a:rPr>
              <a:t> Water pollution is one of the biggest threats which cause deaths and diseases to people. </a:t>
            </a:r>
          </a:p>
          <a:p>
            <a:pPr algn="just">
              <a:buFont typeface="Arial" pitchFamily="34" charset="0"/>
              <a:buChar char="•"/>
            </a:pPr>
            <a:endParaRPr lang="en-US" sz="2800" dirty="0" smtClean="0">
              <a:solidFill>
                <a:schemeClr val="accent2">
                  <a:lumMod val="75000"/>
                </a:schemeClr>
              </a:solidFill>
            </a:endParaRPr>
          </a:p>
          <a:p>
            <a:pPr algn="just">
              <a:buFont typeface="Arial" pitchFamily="34" charset="0"/>
              <a:buChar char="•"/>
            </a:pPr>
            <a:r>
              <a:rPr lang="en-US" sz="2800" dirty="0" smtClean="0">
                <a:solidFill>
                  <a:schemeClr val="accent2">
                    <a:lumMod val="75000"/>
                  </a:schemeClr>
                </a:solidFill>
              </a:rPr>
              <a:t> It is a global problem that requires ongoing evaluation and revision of water resource policies at all levels (International down to individual aquifers and wells). </a:t>
            </a:r>
            <a:endParaRPr lang="en-US" sz="2800" dirty="0">
              <a:solidFill>
                <a:schemeClr val="accent2">
                  <a:lumMod val="75000"/>
                </a:schemeClr>
              </a:solidFill>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842528">
            <a:off x="5364984" y="1721452"/>
            <a:ext cx="3429000" cy="2057400"/>
          </a:xfrm>
        </p:spPr>
        <p:txBody>
          <a:bodyPr>
            <a:normAutofit/>
          </a:bodyPr>
          <a:lstStyle/>
          <a:p>
            <a:pPr algn="ctr"/>
            <a:r>
              <a:rPr lang="en-US" sz="2800" cap="none" dirty="0" smtClean="0">
                <a:ln w="12700">
                  <a:solidFill>
                    <a:schemeClr val="tx2">
                      <a:satMod val="155000"/>
                    </a:schemeClr>
                  </a:solidFill>
                  <a:prstDash val="solid"/>
                </a:ln>
                <a:solidFill>
                  <a:schemeClr val="accent4"/>
                </a:solidFill>
                <a:effectLst>
                  <a:outerShdw blurRad="41275" dist="20320" dir="1800000" algn="tl" rotWithShape="0">
                    <a:srgbClr val="000000">
                      <a:alpha val="40000"/>
                    </a:srgbClr>
                  </a:outerShdw>
                </a:effectLst>
              </a:rPr>
              <a:t>WATER POLLUTION</a:t>
            </a:r>
            <a:br>
              <a:rPr lang="en-US" sz="2800" cap="none" dirty="0" smtClean="0">
                <a:ln w="12700">
                  <a:solidFill>
                    <a:schemeClr val="tx2">
                      <a:satMod val="155000"/>
                    </a:schemeClr>
                  </a:solidFill>
                  <a:prstDash val="solid"/>
                </a:ln>
                <a:solidFill>
                  <a:schemeClr val="accent4"/>
                </a:solidFill>
                <a:effectLst>
                  <a:outerShdw blurRad="41275" dist="20320" dir="1800000" algn="tl" rotWithShape="0">
                    <a:srgbClr val="000000">
                      <a:alpha val="40000"/>
                    </a:srgbClr>
                  </a:outerShdw>
                </a:effectLst>
              </a:rPr>
            </a:br>
            <a:r>
              <a:rPr lang="en-US" sz="2800" cap="none" dirty="0" smtClean="0">
                <a:ln w="12700">
                  <a:solidFill>
                    <a:schemeClr val="tx2">
                      <a:satMod val="155000"/>
                    </a:schemeClr>
                  </a:solidFill>
                  <a:prstDash val="solid"/>
                </a:ln>
                <a:solidFill>
                  <a:schemeClr val="accent4"/>
                </a:solidFill>
                <a:effectLst>
                  <a:outerShdw blurRad="41275" dist="20320" dir="1800000" algn="tl" rotWithShape="0">
                    <a:srgbClr val="000000">
                      <a:alpha val="40000"/>
                    </a:srgbClr>
                  </a:outerShdw>
                </a:effectLst>
              </a:rPr>
              <a:t/>
            </a:r>
            <a:br>
              <a:rPr lang="en-US" sz="2800" cap="none" dirty="0" smtClean="0">
                <a:ln w="12700">
                  <a:solidFill>
                    <a:schemeClr val="tx2">
                      <a:satMod val="155000"/>
                    </a:schemeClr>
                  </a:solidFill>
                  <a:prstDash val="solid"/>
                </a:ln>
                <a:solidFill>
                  <a:schemeClr val="accent4"/>
                </a:solidFill>
                <a:effectLst>
                  <a:outerShdw blurRad="41275" dist="20320" dir="1800000" algn="tl" rotWithShape="0">
                    <a:srgbClr val="000000">
                      <a:alpha val="40000"/>
                    </a:srgbClr>
                  </a:outerShdw>
                </a:effectLst>
              </a:rPr>
            </a:br>
            <a:r>
              <a:rPr lang="en-US" sz="2800" cap="none" dirty="0" smtClean="0">
                <a:ln w="12700">
                  <a:solidFill>
                    <a:schemeClr val="tx2">
                      <a:satMod val="155000"/>
                    </a:schemeClr>
                  </a:solidFill>
                  <a:prstDash val="solid"/>
                </a:ln>
                <a:solidFill>
                  <a:schemeClr val="accent4"/>
                </a:solidFill>
                <a:effectLst>
                  <a:outerShdw blurRad="41275" dist="20320" dir="1800000" algn="tl" rotWithShape="0">
                    <a:srgbClr val="000000">
                      <a:alpha val="40000"/>
                    </a:srgbClr>
                  </a:outerShdw>
                </a:effectLst>
              </a:rPr>
              <a:t>CAUSES</a:t>
            </a:r>
            <a:endParaRPr lang="en-US" sz="2800" cap="none" dirty="0">
              <a:ln w="12700">
                <a:solidFill>
                  <a:schemeClr val="tx2">
                    <a:satMod val="155000"/>
                  </a:schemeClr>
                </a:solidFill>
                <a:prstDash val="solid"/>
              </a:ln>
              <a:solidFill>
                <a:schemeClr val="accent4"/>
              </a:solidFill>
              <a:effectLst>
                <a:outerShdw blurRad="41275" dist="20320" dir="1800000" algn="tl" rotWithShape="0">
                  <a:srgbClr val="000000">
                    <a:alpha val="40000"/>
                  </a:srgbClr>
                </a:outerShdw>
              </a:effectLst>
            </a:endParaRPr>
          </a:p>
        </p:txBody>
      </p:sp>
      <p:pic>
        <p:nvPicPr>
          <p:cNvPr id="5" name="Picture 2"/>
          <p:cNvPicPr>
            <a:picLocks noGrp="1" noChangeAspect="1" noChangeArrowheads="1"/>
          </p:cNvPicPr>
          <p:nvPr>
            <p:ph type="pic" idx="1"/>
          </p:nvPr>
        </p:nvPicPr>
        <p:blipFill>
          <a:blip r:embed="rId2"/>
          <a:srcRect l="14237" r="14237"/>
          <a:stretch>
            <a:fillRect/>
          </a:stretch>
        </p:blipFill>
        <p:spPr bwMode="auto">
          <a:xfrm rot="21377327">
            <a:off x="448121" y="905321"/>
            <a:ext cx="4576720" cy="457672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solidFill>
              </a:rPr>
              <a:t>Anthropogenic Causes</a:t>
            </a:r>
            <a:endParaRPr lang="en-US" dirty="0">
              <a:solidFill>
                <a:schemeClr val="accent2"/>
              </a:solidFill>
            </a:endParaRPr>
          </a:p>
        </p:txBody>
      </p:sp>
      <p:sp>
        <p:nvSpPr>
          <p:cNvPr id="3" name="Content Placeholder 2"/>
          <p:cNvSpPr>
            <a:spLocks noGrp="1"/>
          </p:cNvSpPr>
          <p:nvPr>
            <p:ph sz="half" idx="1"/>
          </p:nvPr>
        </p:nvSpPr>
        <p:spPr/>
        <p:txBody>
          <a:bodyPr>
            <a:normAutofit fontScale="77500" lnSpcReduction="20000"/>
          </a:bodyPr>
          <a:lstStyle/>
          <a:p>
            <a:r>
              <a:rPr lang="en-US" dirty="0" smtClean="0">
                <a:solidFill>
                  <a:schemeClr val="accent2">
                    <a:lumMod val="50000"/>
                  </a:schemeClr>
                </a:solidFill>
              </a:rPr>
              <a:t>Leaking sewer lines</a:t>
            </a:r>
          </a:p>
          <a:p>
            <a:r>
              <a:rPr lang="en-US" dirty="0" smtClean="0">
                <a:solidFill>
                  <a:schemeClr val="accent2">
                    <a:lumMod val="50000"/>
                  </a:schemeClr>
                </a:solidFill>
              </a:rPr>
              <a:t>Mining activities</a:t>
            </a:r>
          </a:p>
          <a:p>
            <a:r>
              <a:rPr lang="en-US" dirty="0" smtClean="0">
                <a:solidFill>
                  <a:schemeClr val="accent2">
                    <a:lumMod val="50000"/>
                  </a:schemeClr>
                </a:solidFill>
              </a:rPr>
              <a:t>Foundries</a:t>
            </a:r>
          </a:p>
          <a:p>
            <a:r>
              <a:rPr lang="en-US" dirty="0" smtClean="0">
                <a:solidFill>
                  <a:schemeClr val="accent2">
                    <a:lumMod val="50000"/>
                  </a:schemeClr>
                </a:solidFill>
              </a:rPr>
              <a:t>Accidental leaks and spills</a:t>
            </a:r>
          </a:p>
          <a:p>
            <a:r>
              <a:rPr lang="en-US" dirty="0" smtClean="0">
                <a:solidFill>
                  <a:schemeClr val="accent2">
                    <a:lumMod val="50000"/>
                  </a:schemeClr>
                </a:solidFill>
              </a:rPr>
              <a:t>Intended/illegal discharges of waste</a:t>
            </a:r>
          </a:p>
          <a:p>
            <a:r>
              <a:rPr lang="en-US" dirty="0" smtClean="0">
                <a:solidFill>
                  <a:schemeClr val="accent2">
                    <a:lumMod val="50000"/>
                  </a:schemeClr>
                </a:solidFill>
              </a:rPr>
              <a:t>Burning of fossil fuels</a:t>
            </a:r>
          </a:p>
          <a:p>
            <a:r>
              <a:rPr lang="en-US" dirty="0" smtClean="0">
                <a:solidFill>
                  <a:schemeClr val="accent2">
                    <a:lumMod val="50000"/>
                  </a:schemeClr>
                </a:solidFill>
              </a:rPr>
              <a:t>Transportation</a:t>
            </a:r>
          </a:p>
          <a:p>
            <a:r>
              <a:rPr lang="en-US" dirty="0" smtClean="0">
                <a:solidFill>
                  <a:schemeClr val="accent2">
                    <a:lumMod val="50000"/>
                  </a:schemeClr>
                </a:solidFill>
              </a:rPr>
              <a:t>Construction activities</a:t>
            </a:r>
          </a:p>
          <a:p>
            <a:r>
              <a:rPr lang="en-US" dirty="0" smtClean="0">
                <a:solidFill>
                  <a:schemeClr val="accent2">
                    <a:lumMod val="50000"/>
                  </a:schemeClr>
                </a:solidFill>
              </a:rPr>
              <a:t> Plastic materials/wastes in contact with water </a:t>
            </a:r>
          </a:p>
          <a:p>
            <a:endParaRPr lang="en-US" dirty="0">
              <a:solidFill>
                <a:schemeClr val="accent2">
                  <a:lumMod val="50000"/>
                </a:schemeClr>
              </a:solidFill>
            </a:endParaRPr>
          </a:p>
        </p:txBody>
      </p:sp>
      <p:sp>
        <p:nvSpPr>
          <p:cNvPr id="4" name="Content Placeholder 3"/>
          <p:cNvSpPr>
            <a:spLocks noGrp="1"/>
          </p:cNvSpPr>
          <p:nvPr>
            <p:ph sz="half" idx="2"/>
          </p:nvPr>
        </p:nvSpPr>
        <p:spPr/>
        <p:txBody>
          <a:bodyPr>
            <a:normAutofit fontScale="77500" lnSpcReduction="20000"/>
          </a:bodyPr>
          <a:lstStyle/>
          <a:p>
            <a:r>
              <a:rPr lang="en-US" dirty="0" smtClean="0">
                <a:solidFill>
                  <a:schemeClr val="accent2">
                    <a:lumMod val="50000"/>
                  </a:schemeClr>
                </a:solidFill>
              </a:rPr>
              <a:t>Disposal of personal care products and household chemicals (including detergents and various cleaning solutions)</a:t>
            </a:r>
          </a:p>
          <a:p>
            <a:r>
              <a:rPr lang="en-US" dirty="0" smtClean="0">
                <a:solidFill>
                  <a:schemeClr val="accent2">
                    <a:lumMod val="50000"/>
                  </a:schemeClr>
                </a:solidFill>
              </a:rPr>
              <a:t>Industrial Contamination</a:t>
            </a:r>
          </a:p>
          <a:p>
            <a:r>
              <a:rPr lang="en-US" dirty="0" smtClean="0">
                <a:solidFill>
                  <a:schemeClr val="accent2">
                    <a:lumMod val="50000"/>
                  </a:schemeClr>
                </a:solidFill>
              </a:rPr>
              <a:t>Domestic Wastewater</a:t>
            </a:r>
          </a:p>
          <a:p>
            <a:r>
              <a:rPr lang="en-US" dirty="0" smtClean="0">
                <a:solidFill>
                  <a:schemeClr val="accent2">
                    <a:lumMod val="50000"/>
                  </a:schemeClr>
                </a:solidFill>
              </a:rPr>
              <a:t>Agricultural Wastewater</a:t>
            </a:r>
          </a:p>
          <a:p>
            <a:r>
              <a:rPr lang="en-US" dirty="0" smtClean="0">
                <a:solidFill>
                  <a:schemeClr val="accent2">
                    <a:lumMod val="50000"/>
                  </a:schemeClr>
                </a:solidFill>
              </a:rPr>
              <a:t>Runoff</a:t>
            </a:r>
          </a:p>
          <a:p>
            <a:r>
              <a:rPr lang="en-US" dirty="0" smtClean="0">
                <a:solidFill>
                  <a:schemeClr val="accent2">
                    <a:lumMod val="50000"/>
                  </a:schemeClr>
                </a:solidFill>
              </a:rPr>
              <a:t>Sewage</a:t>
            </a:r>
          </a:p>
          <a:p>
            <a:r>
              <a:rPr lang="en-US" dirty="0" smtClean="0">
                <a:solidFill>
                  <a:schemeClr val="accent2">
                    <a:lumMod val="50000"/>
                  </a:schemeClr>
                </a:solidFill>
              </a:rPr>
              <a:t>Nutrients</a:t>
            </a:r>
          </a:p>
          <a:p>
            <a:r>
              <a:rPr lang="en-US" dirty="0" smtClean="0">
                <a:solidFill>
                  <a:schemeClr val="accent2">
                    <a:lumMod val="50000"/>
                  </a:schemeClr>
                </a:solidFill>
              </a:rPr>
              <a:t>Waste water</a:t>
            </a:r>
          </a:p>
          <a:p>
            <a:endParaRPr lang="en-US" dirty="0">
              <a:solidFill>
                <a:schemeClr val="accent2">
                  <a:lumMod val="50000"/>
                </a:schemeClr>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par>
                                <p:cTn id="18" presetID="39" presetClass="entr" presetSubtype="0" accel="10000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3">
                                            <p:txEl>
                                              <p:pRg st="1" end="1"/>
                                            </p:txEl>
                                          </p:spTgt>
                                        </p:tgtEl>
                                        <p:attrNameLst>
                                          <p:attrName>ppt_y</p:attrName>
                                        </p:attrNameLst>
                                      </p:cBhvr>
                                      <p:tavLst>
                                        <p:tav tm="0">
                                          <p:val>
                                            <p:strVal val="#ppt_y"/>
                                          </p:val>
                                        </p:tav>
                                        <p:tav tm="100000">
                                          <p:val>
                                            <p:strVal val="#ppt_y"/>
                                          </p:val>
                                        </p:tav>
                                      </p:tavLst>
                                    </p:anim>
                                  </p:childTnLst>
                                </p:cTn>
                              </p:par>
                              <p:par>
                                <p:cTn id="24" presetID="39" presetClass="entr" presetSubtype="0" accel="10000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7"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8"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9" dur="500" fill="hold"/>
                                        <p:tgtEl>
                                          <p:spTgt spid="3">
                                            <p:txEl>
                                              <p:pRg st="2" end="2"/>
                                            </p:txEl>
                                          </p:spTgt>
                                        </p:tgtEl>
                                        <p:attrNameLst>
                                          <p:attrName>ppt_y</p:attrName>
                                        </p:attrNameLst>
                                      </p:cBhvr>
                                      <p:tavLst>
                                        <p:tav tm="0">
                                          <p:val>
                                            <p:strVal val="#ppt_y"/>
                                          </p:val>
                                        </p:tav>
                                        <p:tav tm="100000">
                                          <p:val>
                                            <p:strVal val="#ppt_y"/>
                                          </p:val>
                                        </p:tav>
                                      </p:tavLst>
                                    </p:anim>
                                  </p:childTnLst>
                                </p:cTn>
                              </p:par>
                              <p:par>
                                <p:cTn id="30" presetID="39" presetClass="entr" presetSubtype="0" accel="10000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childTnLst>
                                </p:cTn>
                              </p:par>
                              <p:par>
                                <p:cTn id="36" presetID="39" presetClass="entr" presetSubtype="0" accel="100000" fill="hold"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4" end="4"/>
                                            </p:txEl>
                                          </p:spTgt>
                                        </p:tgtEl>
                                        <p:attrNameLst>
                                          <p:attrName>ppt_y</p:attrName>
                                        </p:attrNameLst>
                                      </p:cBhvr>
                                      <p:tavLst>
                                        <p:tav tm="0">
                                          <p:val>
                                            <p:strVal val="#ppt_y"/>
                                          </p:val>
                                        </p:tav>
                                        <p:tav tm="100000">
                                          <p:val>
                                            <p:strVal val="#ppt_y"/>
                                          </p:val>
                                        </p:tav>
                                      </p:tavLst>
                                    </p:anim>
                                  </p:childTnLst>
                                </p:cTn>
                              </p:par>
                              <p:par>
                                <p:cTn id="42" presetID="39" presetClass="entr" presetSubtype="0" accel="100000" fill="hold"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7" dur="500" fill="hold"/>
                                        <p:tgtEl>
                                          <p:spTgt spid="3">
                                            <p:txEl>
                                              <p:pRg st="5" end="5"/>
                                            </p:txEl>
                                          </p:spTgt>
                                        </p:tgtEl>
                                        <p:attrNameLst>
                                          <p:attrName>ppt_y</p:attrName>
                                        </p:attrNameLst>
                                      </p:cBhvr>
                                      <p:tavLst>
                                        <p:tav tm="0">
                                          <p:val>
                                            <p:strVal val="#ppt_y"/>
                                          </p:val>
                                        </p:tav>
                                        <p:tav tm="100000">
                                          <p:val>
                                            <p:strVal val="#ppt_y"/>
                                          </p:val>
                                        </p:tav>
                                      </p:tavLst>
                                    </p:anim>
                                  </p:childTnLst>
                                </p:cTn>
                              </p:par>
                              <p:par>
                                <p:cTn id="48" presetID="39" presetClass="entr" presetSubtype="0" accel="100000" fill="hold" nodeType="with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1"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2"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3" dur="500" fill="hold"/>
                                        <p:tgtEl>
                                          <p:spTgt spid="3">
                                            <p:txEl>
                                              <p:pRg st="6" end="6"/>
                                            </p:txEl>
                                          </p:spTgt>
                                        </p:tgtEl>
                                        <p:attrNameLst>
                                          <p:attrName>ppt_y</p:attrName>
                                        </p:attrNameLst>
                                      </p:cBhvr>
                                      <p:tavLst>
                                        <p:tav tm="0">
                                          <p:val>
                                            <p:strVal val="#ppt_y"/>
                                          </p:val>
                                        </p:tav>
                                        <p:tav tm="100000">
                                          <p:val>
                                            <p:strVal val="#ppt_y"/>
                                          </p:val>
                                        </p:tav>
                                      </p:tavLst>
                                    </p:anim>
                                  </p:childTnLst>
                                </p:cTn>
                              </p:par>
                              <p:par>
                                <p:cTn id="54" presetID="39" presetClass="entr" presetSubtype="0" accel="100000" fill="hold" nodeType="with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7"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8"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59" dur="500" fill="hold"/>
                                        <p:tgtEl>
                                          <p:spTgt spid="3">
                                            <p:txEl>
                                              <p:pRg st="7" end="7"/>
                                            </p:txEl>
                                          </p:spTgt>
                                        </p:tgtEl>
                                        <p:attrNameLst>
                                          <p:attrName>ppt_y</p:attrName>
                                        </p:attrNameLst>
                                      </p:cBhvr>
                                      <p:tavLst>
                                        <p:tav tm="0">
                                          <p:val>
                                            <p:strVal val="#ppt_y"/>
                                          </p:val>
                                        </p:tav>
                                        <p:tav tm="100000">
                                          <p:val>
                                            <p:strVal val="#ppt_y"/>
                                          </p:val>
                                        </p:tav>
                                      </p:tavLst>
                                    </p:anim>
                                  </p:childTnLst>
                                </p:cTn>
                              </p:par>
                              <p:par>
                                <p:cTn id="60" presetID="39" presetClass="entr" presetSubtype="0" accel="100000" fill="hold" nodeType="with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p:cTn id="62"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nodeType="clickEffect">
                                  <p:stCondLst>
                                    <p:cond delay="0"/>
                                  </p:stCondLst>
                                  <p:childTnLst>
                                    <p:set>
                                      <p:cBhvr>
                                        <p:cTn id="69" dur="1" fill="hold">
                                          <p:stCondLst>
                                            <p:cond delay="0"/>
                                          </p:stCondLst>
                                        </p:cTn>
                                        <p:tgtEl>
                                          <p:spTgt spid="4">
                                            <p:txEl>
                                              <p:pRg st="0" end="0"/>
                                            </p:txEl>
                                          </p:spTgt>
                                        </p:tgtEl>
                                        <p:attrNameLst>
                                          <p:attrName>style.visibility</p:attrName>
                                        </p:attrNameLst>
                                      </p:cBhvr>
                                      <p:to>
                                        <p:strVal val="visible"/>
                                      </p:to>
                                    </p:set>
                                    <p:anim calcmode="lin" valueType="num">
                                      <p:cBhvr>
                                        <p:cTn id="70"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4">
                                            <p:txEl>
                                              <p:pRg st="0" end="0"/>
                                            </p:txEl>
                                          </p:spTgt>
                                        </p:tgtEl>
                                        <p:attrNameLst>
                                          <p:attrName>ppt_y</p:attrName>
                                        </p:attrNameLst>
                                      </p:cBhvr>
                                      <p:tavLst>
                                        <p:tav tm="0">
                                          <p:val>
                                            <p:strVal val="#ppt_y"/>
                                          </p:val>
                                        </p:tav>
                                        <p:tav tm="100000">
                                          <p:val>
                                            <p:strVal val="#ppt_y"/>
                                          </p:val>
                                        </p:tav>
                                      </p:tavLst>
                                    </p:anim>
                                  </p:childTnLst>
                                </p:cTn>
                              </p:par>
                              <p:par>
                                <p:cTn id="74" presetID="39" presetClass="entr" presetSubtype="0" accel="100000" fill="hold" nodeType="withEffect">
                                  <p:stCondLst>
                                    <p:cond delay="0"/>
                                  </p:stCondLst>
                                  <p:childTnLst>
                                    <p:set>
                                      <p:cBhvr>
                                        <p:cTn id="75" dur="1" fill="hold">
                                          <p:stCondLst>
                                            <p:cond delay="0"/>
                                          </p:stCondLst>
                                        </p:cTn>
                                        <p:tgtEl>
                                          <p:spTgt spid="4">
                                            <p:txEl>
                                              <p:pRg st="1" end="1"/>
                                            </p:txEl>
                                          </p:spTgt>
                                        </p:tgtEl>
                                        <p:attrNameLst>
                                          <p:attrName>style.visibility</p:attrName>
                                        </p:attrNameLst>
                                      </p:cBhvr>
                                      <p:to>
                                        <p:strVal val="visible"/>
                                      </p:to>
                                    </p:set>
                                    <p:anim calcmode="lin" valueType="num">
                                      <p:cBhvr>
                                        <p:cTn id="76" dur="500" fill="hold"/>
                                        <p:tgtEl>
                                          <p:spTgt spid="4">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7" dur="500" fill="hold"/>
                                        <p:tgtEl>
                                          <p:spTgt spid="4">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8" dur="500" fill="hold"/>
                                        <p:tgtEl>
                                          <p:spTgt spid="4">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79" dur="500" fill="hold"/>
                                        <p:tgtEl>
                                          <p:spTgt spid="4">
                                            <p:txEl>
                                              <p:pRg st="1" end="1"/>
                                            </p:txEl>
                                          </p:spTgt>
                                        </p:tgtEl>
                                        <p:attrNameLst>
                                          <p:attrName>ppt_y</p:attrName>
                                        </p:attrNameLst>
                                      </p:cBhvr>
                                      <p:tavLst>
                                        <p:tav tm="0">
                                          <p:val>
                                            <p:strVal val="#ppt_y"/>
                                          </p:val>
                                        </p:tav>
                                        <p:tav tm="100000">
                                          <p:val>
                                            <p:strVal val="#ppt_y"/>
                                          </p:val>
                                        </p:tav>
                                      </p:tavLst>
                                    </p:anim>
                                  </p:childTnLst>
                                </p:cTn>
                              </p:par>
                              <p:par>
                                <p:cTn id="80" presetID="39" presetClass="entr" presetSubtype="0" accel="100000" fill="hold" nodeType="withEffect">
                                  <p:stCondLst>
                                    <p:cond delay="0"/>
                                  </p:stCondLst>
                                  <p:childTnLst>
                                    <p:set>
                                      <p:cBhvr>
                                        <p:cTn id="81" dur="1" fill="hold">
                                          <p:stCondLst>
                                            <p:cond delay="0"/>
                                          </p:stCondLst>
                                        </p:cTn>
                                        <p:tgtEl>
                                          <p:spTgt spid="4">
                                            <p:txEl>
                                              <p:pRg st="2" end="2"/>
                                            </p:txEl>
                                          </p:spTgt>
                                        </p:tgtEl>
                                        <p:attrNameLst>
                                          <p:attrName>style.visibility</p:attrName>
                                        </p:attrNameLst>
                                      </p:cBhvr>
                                      <p:to>
                                        <p:strVal val="visible"/>
                                      </p:to>
                                    </p:set>
                                    <p:anim calcmode="lin" valueType="num">
                                      <p:cBhvr>
                                        <p:cTn id="82" dur="500" fill="hold"/>
                                        <p:tgtEl>
                                          <p:spTgt spid="4">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3" dur="500" fill="hold"/>
                                        <p:tgtEl>
                                          <p:spTgt spid="4">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4" dur="500" fill="hold"/>
                                        <p:tgtEl>
                                          <p:spTgt spid="4">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85" dur="500" fill="hold"/>
                                        <p:tgtEl>
                                          <p:spTgt spid="4">
                                            <p:txEl>
                                              <p:pRg st="2" end="2"/>
                                            </p:txEl>
                                          </p:spTgt>
                                        </p:tgtEl>
                                        <p:attrNameLst>
                                          <p:attrName>ppt_y</p:attrName>
                                        </p:attrNameLst>
                                      </p:cBhvr>
                                      <p:tavLst>
                                        <p:tav tm="0">
                                          <p:val>
                                            <p:strVal val="#ppt_y"/>
                                          </p:val>
                                        </p:tav>
                                        <p:tav tm="100000">
                                          <p:val>
                                            <p:strVal val="#ppt_y"/>
                                          </p:val>
                                        </p:tav>
                                      </p:tavLst>
                                    </p:anim>
                                  </p:childTnLst>
                                </p:cTn>
                              </p:par>
                              <p:par>
                                <p:cTn id="86" presetID="39" presetClass="entr" presetSubtype="0" accel="100000" fill="hold" nodeType="withEffect">
                                  <p:stCondLst>
                                    <p:cond delay="0"/>
                                  </p:stCondLst>
                                  <p:childTnLst>
                                    <p:set>
                                      <p:cBhvr>
                                        <p:cTn id="87" dur="1" fill="hold">
                                          <p:stCondLst>
                                            <p:cond delay="0"/>
                                          </p:stCondLst>
                                        </p:cTn>
                                        <p:tgtEl>
                                          <p:spTgt spid="4">
                                            <p:txEl>
                                              <p:pRg st="3" end="3"/>
                                            </p:txEl>
                                          </p:spTgt>
                                        </p:tgtEl>
                                        <p:attrNameLst>
                                          <p:attrName>style.visibility</p:attrName>
                                        </p:attrNameLst>
                                      </p:cBhvr>
                                      <p:to>
                                        <p:strVal val="visible"/>
                                      </p:to>
                                    </p:set>
                                    <p:anim calcmode="lin" valueType="num">
                                      <p:cBhvr>
                                        <p:cTn id="88" dur="500" fill="hold"/>
                                        <p:tgtEl>
                                          <p:spTgt spid="4">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9" dur="500" fill="hold"/>
                                        <p:tgtEl>
                                          <p:spTgt spid="4">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0" dur="500" fill="hold"/>
                                        <p:tgtEl>
                                          <p:spTgt spid="4">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91" dur="500" fill="hold"/>
                                        <p:tgtEl>
                                          <p:spTgt spid="4">
                                            <p:txEl>
                                              <p:pRg st="3" end="3"/>
                                            </p:txEl>
                                          </p:spTgt>
                                        </p:tgtEl>
                                        <p:attrNameLst>
                                          <p:attrName>ppt_y</p:attrName>
                                        </p:attrNameLst>
                                      </p:cBhvr>
                                      <p:tavLst>
                                        <p:tav tm="0">
                                          <p:val>
                                            <p:strVal val="#ppt_y"/>
                                          </p:val>
                                        </p:tav>
                                        <p:tav tm="100000">
                                          <p:val>
                                            <p:strVal val="#ppt_y"/>
                                          </p:val>
                                        </p:tav>
                                      </p:tavLst>
                                    </p:anim>
                                  </p:childTnLst>
                                </p:cTn>
                              </p:par>
                              <p:par>
                                <p:cTn id="92" presetID="39" presetClass="entr" presetSubtype="0" accel="100000" fill="hold" nodeType="withEffect">
                                  <p:stCondLst>
                                    <p:cond delay="0"/>
                                  </p:stCondLst>
                                  <p:childTnLst>
                                    <p:set>
                                      <p:cBhvr>
                                        <p:cTn id="93" dur="1" fill="hold">
                                          <p:stCondLst>
                                            <p:cond delay="0"/>
                                          </p:stCondLst>
                                        </p:cTn>
                                        <p:tgtEl>
                                          <p:spTgt spid="4">
                                            <p:txEl>
                                              <p:pRg st="4" end="4"/>
                                            </p:txEl>
                                          </p:spTgt>
                                        </p:tgtEl>
                                        <p:attrNameLst>
                                          <p:attrName>style.visibility</p:attrName>
                                        </p:attrNameLst>
                                      </p:cBhvr>
                                      <p:to>
                                        <p:strVal val="visible"/>
                                      </p:to>
                                    </p:set>
                                    <p:anim calcmode="lin" valueType="num">
                                      <p:cBhvr>
                                        <p:cTn id="94" dur="500" fill="hold"/>
                                        <p:tgtEl>
                                          <p:spTgt spid="4">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5" dur="500" fill="hold"/>
                                        <p:tgtEl>
                                          <p:spTgt spid="4">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6" dur="500" fill="hold"/>
                                        <p:tgtEl>
                                          <p:spTgt spid="4">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97" dur="500" fill="hold"/>
                                        <p:tgtEl>
                                          <p:spTgt spid="4">
                                            <p:txEl>
                                              <p:pRg st="4" end="4"/>
                                            </p:txEl>
                                          </p:spTgt>
                                        </p:tgtEl>
                                        <p:attrNameLst>
                                          <p:attrName>ppt_y</p:attrName>
                                        </p:attrNameLst>
                                      </p:cBhvr>
                                      <p:tavLst>
                                        <p:tav tm="0">
                                          <p:val>
                                            <p:strVal val="#ppt_y"/>
                                          </p:val>
                                        </p:tav>
                                        <p:tav tm="100000">
                                          <p:val>
                                            <p:strVal val="#ppt_y"/>
                                          </p:val>
                                        </p:tav>
                                      </p:tavLst>
                                    </p:anim>
                                  </p:childTnLst>
                                </p:cTn>
                              </p:par>
                              <p:par>
                                <p:cTn id="98" presetID="39" presetClass="entr" presetSubtype="0" accel="100000" fill="hold" nodeType="withEffect">
                                  <p:stCondLst>
                                    <p:cond delay="0"/>
                                  </p:stCondLst>
                                  <p:childTnLst>
                                    <p:set>
                                      <p:cBhvr>
                                        <p:cTn id="99" dur="1" fill="hold">
                                          <p:stCondLst>
                                            <p:cond delay="0"/>
                                          </p:stCondLst>
                                        </p:cTn>
                                        <p:tgtEl>
                                          <p:spTgt spid="4">
                                            <p:txEl>
                                              <p:pRg st="5" end="5"/>
                                            </p:txEl>
                                          </p:spTgt>
                                        </p:tgtEl>
                                        <p:attrNameLst>
                                          <p:attrName>style.visibility</p:attrName>
                                        </p:attrNameLst>
                                      </p:cBhvr>
                                      <p:to>
                                        <p:strVal val="visible"/>
                                      </p:to>
                                    </p:set>
                                    <p:anim calcmode="lin" valueType="num">
                                      <p:cBhvr>
                                        <p:cTn id="100" dur="500" fill="hold"/>
                                        <p:tgtEl>
                                          <p:spTgt spid="4">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01" dur="500" fill="hold"/>
                                        <p:tgtEl>
                                          <p:spTgt spid="4">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02" dur="500" fill="hold"/>
                                        <p:tgtEl>
                                          <p:spTgt spid="4">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3" dur="500" fill="hold"/>
                                        <p:tgtEl>
                                          <p:spTgt spid="4">
                                            <p:txEl>
                                              <p:pRg st="5" end="5"/>
                                            </p:txEl>
                                          </p:spTgt>
                                        </p:tgtEl>
                                        <p:attrNameLst>
                                          <p:attrName>ppt_y</p:attrName>
                                        </p:attrNameLst>
                                      </p:cBhvr>
                                      <p:tavLst>
                                        <p:tav tm="0">
                                          <p:val>
                                            <p:strVal val="#ppt_y"/>
                                          </p:val>
                                        </p:tav>
                                        <p:tav tm="100000">
                                          <p:val>
                                            <p:strVal val="#ppt_y"/>
                                          </p:val>
                                        </p:tav>
                                      </p:tavLst>
                                    </p:anim>
                                  </p:childTnLst>
                                </p:cTn>
                              </p:par>
                              <p:par>
                                <p:cTn id="104" presetID="39" presetClass="entr" presetSubtype="0" accel="100000" fill="hold" nodeType="withEffect">
                                  <p:stCondLst>
                                    <p:cond delay="0"/>
                                  </p:stCondLst>
                                  <p:childTnLst>
                                    <p:set>
                                      <p:cBhvr>
                                        <p:cTn id="105" dur="1" fill="hold">
                                          <p:stCondLst>
                                            <p:cond delay="0"/>
                                          </p:stCondLst>
                                        </p:cTn>
                                        <p:tgtEl>
                                          <p:spTgt spid="4">
                                            <p:txEl>
                                              <p:pRg st="6" end="6"/>
                                            </p:txEl>
                                          </p:spTgt>
                                        </p:tgtEl>
                                        <p:attrNameLst>
                                          <p:attrName>style.visibility</p:attrName>
                                        </p:attrNameLst>
                                      </p:cBhvr>
                                      <p:to>
                                        <p:strVal val="visible"/>
                                      </p:to>
                                    </p:set>
                                    <p:anim calcmode="lin" valueType="num">
                                      <p:cBhvr>
                                        <p:cTn id="106" dur="500" fill="hold"/>
                                        <p:tgtEl>
                                          <p:spTgt spid="4">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07" dur="500" fill="hold"/>
                                        <p:tgtEl>
                                          <p:spTgt spid="4">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08" dur="500" fill="hold"/>
                                        <p:tgtEl>
                                          <p:spTgt spid="4">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9" dur="500" fill="hold"/>
                                        <p:tgtEl>
                                          <p:spTgt spid="4">
                                            <p:txEl>
                                              <p:pRg st="6" end="6"/>
                                            </p:txEl>
                                          </p:spTgt>
                                        </p:tgtEl>
                                        <p:attrNameLst>
                                          <p:attrName>ppt_y</p:attrName>
                                        </p:attrNameLst>
                                      </p:cBhvr>
                                      <p:tavLst>
                                        <p:tav tm="0">
                                          <p:val>
                                            <p:strVal val="#ppt_y"/>
                                          </p:val>
                                        </p:tav>
                                        <p:tav tm="100000">
                                          <p:val>
                                            <p:strVal val="#ppt_y"/>
                                          </p:val>
                                        </p:tav>
                                      </p:tavLst>
                                    </p:anim>
                                  </p:childTnLst>
                                </p:cTn>
                              </p:par>
                              <p:par>
                                <p:cTn id="110" presetID="39" presetClass="entr" presetSubtype="0" accel="100000" fill="hold" nodeType="withEffect">
                                  <p:stCondLst>
                                    <p:cond delay="0"/>
                                  </p:stCondLst>
                                  <p:childTnLst>
                                    <p:set>
                                      <p:cBhvr>
                                        <p:cTn id="111" dur="1" fill="hold">
                                          <p:stCondLst>
                                            <p:cond delay="0"/>
                                          </p:stCondLst>
                                        </p:cTn>
                                        <p:tgtEl>
                                          <p:spTgt spid="4">
                                            <p:txEl>
                                              <p:pRg st="7" end="7"/>
                                            </p:txEl>
                                          </p:spTgt>
                                        </p:tgtEl>
                                        <p:attrNameLst>
                                          <p:attrName>style.visibility</p:attrName>
                                        </p:attrNameLst>
                                      </p:cBhvr>
                                      <p:to>
                                        <p:strVal val="visible"/>
                                      </p:to>
                                    </p:set>
                                    <p:anim calcmode="lin" valueType="num">
                                      <p:cBhvr>
                                        <p:cTn id="112" dur="500" fill="hold"/>
                                        <p:tgtEl>
                                          <p:spTgt spid="4">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3" dur="500" fill="hold"/>
                                        <p:tgtEl>
                                          <p:spTgt spid="4">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14" dur="500" fill="hold"/>
                                        <p:tgtEl>
                                          <p:spTgt spid="4">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115"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6">
                    <a:lumMod val="60000"/>
                    <a:lumOff val="40000"/>
                  </a:schemeClr>
                </a:solidFill>
              </a:rPr>
              <a:t>Effects</a:t>
            </a:r>
            <a:endParaRPr lang="en-US" dirty="0">
              <a:solidFill>
                <a:schemeClr val="accent6">
                  <a:lumMod val="60000"/>
                  <a:lumOff val="40000"/>
                </a:schemeClr>
              </a:solidFill>
            </a:endParaRPr>
          </a:p>
        </p:txBody>
      </p:sp>
      <p:sp>
        <p:nvSpPr>
          <p:cNvPr id="3" name="Rectangle 2"/>
          <p:cNvSpPr/>
          <p:nvPr/>
        </p:nvSpPr>
        <p:spPr>
          <a:xfrm>
            <a:off x="762000" y="2209801"/>
            <a:ext cx="7162800" cy="3046988"/>
          </a:xfrm>
          <a:prstGeom prst="rect">
            <a:avLst/>
          </a:prstGeom>
        </p:spPr>
        <p:txBody>
          <a:bodyPr wrap="square">
            <a:spAutoFit/>
          </a:bodyPr>
          <a:lstStyle/>
          <a:p>
            <a:pPr algn="just"/>
            <a:r>
              <a:rPr lang="en-US" sz="3200" dirty="0" smtClean="0">
                <a:solidFill>
                  <a:schemeClr val="accent6">
                    <a:lumMod val="50000"/>
                  </a:schemeClr>
                </a:solidFill>
                <a:latin typeface="Bell MT" pitchFamily="18" charset="0"/>
              </a:rPr>
              <a:t>Water pollution has been documented as a contributor to a wide range of health problems and disorders in humans. There are quite  few different effects of water pollution that are of significant importance to humans.</a:t>
            </a:r>
            <a:endParaRPr lang="en-US" sz="3200" dirty="0">
              <a:solidFill>
                <a:schemeClr val="accent6">
                  <a:lumMod val="50000"/>
                </a:schemeClr>
              </a:solidFill>
              <a:latin typeface="Bell MT" pitchFamily="18"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90600"/>
            <a:ext cx="7086600" cy="5293757"/>
          </a:xfrm>
          <a:prstGeom prst="rect">
            <a:avLst/>
          </a:prstGeom>
        </p:spPr>
        <p:txBody>
          <a:bodyPr wrap="square">
            <a:spAutoFit/>
          </a:bodyPr>
          <a:lstStyle/>
          <a:p>
            <a:pPr indent="457200" algn="just" fontAlgn="base">
              <a:spcBef>
                <a:spcPct val="0"/>
              </a:spcBef>
              <a:spcAft>
                <a:spcPct val="0"/>
              </a:spcAft>
              <a:buFont typeface="Arial" pitchFamily="34" charset="0"/>
              <a:buChar char="•"/>
              <a:tabLst>
                <a:tab pos="5372100" algn="l"/>
              </a:tabLst>
            </a:pPr>
            <a:r>
              <a:rPr kumimoji="0" lang="en-US" sz="3200" b="0" i="0" u="none" strike="noStrike" cap="none" normalizeH="0" baseline="0" dirty="0" smtClean="0">
                <a:ln>
                  <a:noFill/>
                </a:ln>
                <a:effectLst/>
                <a:latin typeface="Bell MT" pitchFamily="18" charset="0"/>
                <a:ea typeface="Times New Roman" pitchFamily="18" charset="0"/>
                <a:cs typeface="Calibri" pitchFamily="34" charset="0"/>
              </a:rPr>
              <a:t>The effects of water pollution are varied and depends on what chemicals are dumped and in what locations. </a:t>
            </a:r>
          </a:p>
          <a:p>
            <a:pPr indent="457200" algn="just" fontAlgn="base">
              <a:spcBef>
                <a:spcPct val="0"/>
              </a:spcBef>
              <a:spcAft>
                <a:spcPct val="0"/>
              </a:spcAft>
              <a:buFont typeface="Arial" pitchFamily="34" charset="0"/>
              <a:buChar char="•"/>
              <a:tabLst>
                <a:tab pos="5372100" algn="l"/>
              </a:tabLst>
            </a:pPr>
            <a:endParaRPr kumimoji="0" lang="en-US" sz="3200" b="0" i="0" u="none" strike="noStrike" cap="none" normalizeH="0" baseline="0" dirty="0" smtClean="0">
              <a:ln>
                <a:noFill/>
              </a:ln>
              <a:effectLst/>
              <a:latin typeface="Bell MT" pitchFamily="18" charset="0"/>
              <a:ea typeface="Times New Roman" pitchFamily="18" charset="0"/>
              <a:cs typeface="Calibri" pitchFamily="34" charset="0"/>
            </a:endParaRPr>
          </a:p>
          <a:p>
            <a:pPr indent="457200" algn="just" fontAlgn="base">
              <a:spcBef>
                <a:spcPct val="0"/>
              </a:spcBef>
              <a:spcAft>
                <a:spcPct val="0"/>
              </a:spcAft>
              <a:buFont typeface="Arial" pitchFamily="34" charset="0"/>
              <a:buChar char="•"/>
              <a:tabLst>
                <a:tab pos="5372100" algn="l"/>
              </a:tabLst>
            </a:pPr>
            <a:r>
              <a:rPr kumimoji="0" lang="en-US" sz="3200" b="0" i="0" u="none" strike="noStrike" cap="none" normalizeH="0" baseline="0" dirty="0" smtClean="0">
                <a:ln>
                  <a:noFill/>
                </a:ln>
                <a:effectLst/>
                <a:latin typeface="Bell MT" pitchFamily="18" charset="0"/>
                <a:ea typeface="Times New Roman" pitchFamily="18" charset="0"/>
                <a:cs typeface="Calibri" pitchFamily="34" charset="0"/>
              </a:rPr>
              <a:t>Many bodies of water near urban areas are highly polluted. </a:t>
            </a:r>
          </a:p>
          <a:p>
            <a:pPr indent="457200" algn="just" fontAlgn="base">
              <a:spcBef>
                <a:spcPct val="0"/>
              </a:spcBef>
              <a:spcAft>
                <a:spcPct val="0"/>
              </a:spcAft>
              <a:buFont typeface="Arial" pitchFamily="34" charset="0"/>
              <a:buChar char="•"/>
              <a:tabLst>
                <a:tab pos="5372100" algn="l"/>
              </a:tabLst>
            </a:pPr>
            <a:endParaRPr kumimoji="0" lang="en-US" sz="3200" b="0" i="0" u="none" strike="noStrike" cap="none" normalizeH="0" baseline="0" dirty="0" smtClean="0">
              <a:ln>
                <a:noFill/>
              </a:ln>
              <a:effectLst/>
              <a:latin typeface="Bell MT" pitchFamily="18" charset="0"/>
              <a:ea typeface="Times New Roman" pitchFamily="18" charset="0"/>
              <a:cs typeface="Calibri" pitchFamily="34" charset="0"/>
            </a:endParaRPr>
          </a:p>
          <a:p>
            <a:pPr indent="457200" algn="just" fontAlgn="base">
              <a:spcBef>
                <a:spcPct val="0"/>
              </a:spcBef>
              <a:spcAft>
                <a:spcPct val="0"/>
              </a:spcAft>
              <a:buFont typeface="Arial" pitchFamily="34" charset="0"/>
              <a:buChar char="•"/>
              <a:tabLst>
                <a:tab pos="5372100" algn="l"/>
              </a:tabLst>
            </a:pPr>
            <a:r>
              <a:rPr lang="en-US" sz="3200" dirty="0" smtClean="0">
                <a:latin typeface="Bell MT" pitchFamily="18" charset="0"/>
              </a:rPr>
              <a:t> It kills life that inhabits water-based ecosystems and it disrupts the natural food chain as well.  </a:t>
            </a:r>
          </a:p>
          <a:p>
            <a:pPr indent="457200" algn="just" fontAlgn="base">
              <a:spcBef>
                <a:spcPct val="0"/>
              </a:spcBef>
              <a:spcAft>
                <a:spcPct val="0"/>
              </a:spcAft>
              <a:tabLst>
                <a:tab pos="5372100" algn="l"/>
              </a:tabLst>
            </a:pPr>
            <a:endParaRPr lang="en-US" dirty="0"/>
          </a:p>
        </p:txBody>
      </p:sp>
    </p:spTree>
  </p:cSld>
  <p:clrMapOvr>
    <a:masterClrMapping/>
  </p:clrMapOvr>
  <p:transition>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66"/>
                </a:solidFill>
              </a:rPr>
              <a:t>Over-all ecological risk</a:t>
            </a:r>
            <a:endParaRPr lang="en-US" dirty="0"/>
          </a:p>
        </p:txBody>
      </p:sp>
      <p:sp>
        <p:nvSpPr>
          <p:cNvPr id="3" name="Rectangle 2"/>
          <p:cNvSpPr/>
          <p:nvPr/>
        </p:nvSpPr>
        <p:spPr>
          <a:xfrm>
            <a:off x="990600" y="2690336"/>
            <a:ext cx="6705600" cy="3170099"/>
          </a:xfrm>
          <a:prstGeom prst="rect">
            <a:avLst/>
          </a:prstGeom>
        </p:spPr>
        <p:txBody>
          <a:bodyPr wrap="square">
            <a:spAutoFit/>
          </a:bodyPr>
          <a:lstStyle/>
          <a:p>
            <a:pPr>
              <a:buFont typeface="Wingdings" pitchFamily="2" charset="2"/>
              <a:buChar char="Ø"/>
            </a:pPr>
            <a:r>
              <a:rPr lang="en-US" sz="4000" dirty="0" smtClean="0"/>
              <a:t>Ecological Dead zone</a:t>
            </a:r>
          </a:p>
          <a:p>
            <a:pPr>
              <a:buFont typeface="Wingdings" pitchFamily="2" charset="2"/>
              <a:buChar char="Ø"/>
            </a:pPr>
            <a:endParaRPr lang="en-US" sz="4000" dirty="0" smtClean="0">
              <a:solidFill>
                <a:srgbClr val="000066"/>
              </a:solidFill>
            </a:endParaRPr>
          </a:p>
          <a:p>
            <a:pPr>
              <a:buFont typeface="Wingdings" pitchFamily="2" charset="2"/>
              <a:buChar char="Ø"/>
            </a:pPr>
            <a:r>
              <a:rPr lang="en-US" sz="4000" dirty="0" smtClean="0"/>
              <a:t>Increase in Algal Blooms</a:t>
            </a:r>
          </a:p>
          <a:p>
            <a:pPr>
              <a:buFont typeface="Wingdings" pitchFamily="2" charset="2"/>
              <a:buChar char="Ø"/>
            </a:pPr>
            <a:endParaRPr lang="en-US" sz="4000" dirty="0" smtClean="0">
              <a:solidFill>
                <a:srgbClr val="000066"/>
              </a:solidFill>
            </a:endParaRPr>
          </a:p>
          <a:p>
            <a:pPr>
              <a:buFont typeface="Wingdings" pitchFamily="2" charset="2"/>
              <a:buChar char="Ø"/>
            </a:pPr>
            <a:r>
              <a:rPr lang="en-US" sz="4000" dirty="0" smtClean="0"/>
              <a:t>Oil Spill Ramifications</a:t>
            </a:r>
            <a:endParaRPr lang="en-US" sz="40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wipe(down)">
                                      <p:cBhvr>
                                        <p:cTn id="31" dur="580">
                                          <p:stCondLst>
                                            <p:cond delay="0"/>
                                          </p:stCondLst>
                                        </p:cTn>
                                        <p:tgtEl>
                                          <p:spTgt spid="3">
                                            <p:txEl>
                                              <p:pRg st="2" end="2"/>
                                            </p:txEl>
                                          </p:spTgt>
                                        </p:tgtEl>
                                      </p:cBhvr>
                                    </p:animEffect>
                                    <p:anim calcmode="lin" valueType="num">
                                      <p:cBhvr>
                                        <p:cTn id="3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2" end="2"/>
                                            </p:txEl>
                                          </p:spTgt>
                                        </p:tgtEl>
                                      </p:cBhvr>
                                      <p:to x="100000" y="60000"/>
                                    </p:animScale>
                                    <p:animScale>
                                      <p:cBhvr>
                                        <p:cTn id="38" dur="166" decel="50000">
                                          <p:stCondLst>
                                            <p:cond delay="676"/>
                                          </p:stCondLst>
                                        </p:cTn>
                                        <p:tgtEl>
                                          <p:spTgt spid="3">
                                            <p:txEl>
                                              <p:pRg st="2" end="2"/>
                                            </p:txEl>
                                          </p:spTgt>
                                        </p:tgtEl>
                                      </p:cBhvr>
                                      <p:to x="100000" y="100000"/>
                                    </p:animScale>
                                    <p:animScale>
                                      <p:cBhvr>
                                        <p:cTn id="39" dur="26">
                                          <p:stCondLst>
                                            <p:cond delay="1312"/>
                                          </p:stCondLst>
                                        </p:cTn>
                                        <p:tgtEl>
                                          <p:spTgt spid="3">
                                            <p:txEl>
                                              <p:pRg st="2" end="2"/>
                                            </p:txEl>
                                          </p:spTgt>
                                        </p:tgtEl>
                                      </p:cBhvr>
                                      <p:to x="100000" y="80000"/>
                                    </p:animScale>
                                    <p:animScale>
                                      <p:cBhvr>
                                        <p:cTn id="40" dur="166" decel="50000">
                                          <p:stCondLst>
                                            <p:cond delay="1338"/>
                                          </p:stCondLst>
                                        </p:cTn>
                                        <p:tgtEl>
                                          <p:spTgt spid="3">
                                            <p:txEl>
                                              <p:pRg st="2" end="2"/>
                                            </p:txEl>
                                          </p:spTgt>
                                        </p:tgtEl>
                                      </p:cBhvr>
                                      <p:to x="100000" y="100000"/>
                                    </p:animScale>
                                    <p:animScale>
                                      <p:cBhvr>
                                        <p:cTn id="41" dur="26">
                                          <p:stCondLst>
                                            <p:cond delay="1642"/>
                                          </p:stCondLst>
                                        </p:cTn>
                                        <p:tgtEl>
                                          <p:spTgt spid="3">
                                            <p:txEl>
                                              <p:pRg st="2" end="2"/>
                                            </p:txEl>
                                          </p:spTgt>
                                        </p:tgtEl>
                                      </p:cBhvr>
                                      <p:to x="100000" y="90000"/>
                                    </p:animScale>
                                    <p:animScale>
                                      <p:cBhvr>
                                        <p:cTn id="42" dur="166" decel="50000">
                                          <p:stCondLst>
                                            <p:cond delay="1668"/>
                                          </p:stCondLst>
                                        </p:cTn>
                                        <p:tgtEl>
                                          <p:spTgt spid="3">
                                            <p:txEl>
                                              <p:pRg st="2" end="2"/>
                                            </p:txEl>
                                          </p:spTgt>
                                        </p:tgtEl>
                                      </p:cBhvr>
                                      <p:to x="100000" y="100000"/>
                                    </p:animScale>
                                    <p:animScale>
                                      <p:cBhvr>
                                        <p:cTn id="43" dur="26">
                                          <p:stCondLst>
                                            <p:cond delay="1808"/>
                                          </p:stCondLst>
                                        </p:cTn>
                                        <p:tgtEl>
                                          <p:spTgt spid="3">
                                            <p:txEl>
                                              <p:pRg st="2" end="2"/>
                                            </p:txEl>
                                          </p:spTgt>
                                        </p:tgtEl>
                                      </p:cBhvr>
                                      <p:to x="100000" y="95000"/>
                                    </p:animScale>
                                    <p:animScale>
                                      <p:cBhvr>
                                        <p:cTn id="44" dur="166" decel="50000">
                                          <p:stCondLst>
                                            <p:cond delay="1834"/>
                                          </p:stCondLst>
                                        </p:cTn>
                                        <p:tgtEl>
                                          <p:spTgt spid="3">
                                            <p:txEl>
                                              <p:pRg st="2" end="2"/>
                                            </p:tx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wipe(down)">
                                      <p:cBhvr>
                                        <p:cTn id="49" dur="580">
                                          <p:stCondLst>
                                            <p:cond delay="0"/>
                                          </p:stCondLst>
                                        </p:cTn>
                                        <p:tgtEl>
                                          <p:spTgt spid="3">
                                            <p:txEl>
                                              <p:pRg st="4" end="4"/>
                                            </p:txEl>
                                          </p:spTgt>
                                        </p:tgtEl>
                                      </p:cBhvr>
                                    </p:animEffect>
                                    <p:anim calcmode="lin" valueType="num">
                                      <p:cBhvr>
                                        <p:cTn id="5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txEl>
                                              <p:pRg st="4" end="4"/>
                                            </p:txEl>
                                          </p:spTgt>
                                        </p:tgtEl>
                                      </p:cBhvr>
                                      <p:to x="100000" y="60000"/>
                                    </p:animScale>
                                    <p:animScale>
                                      <p:cBhvr>
                                        <p:cTn id="56" dur="166" decel="50000">
                                          <p:stCondLst>
                                            <p:cond delay="676"/>
                                          </p:stCondLst>
                                        </p:cTn>
                                        <p:tgtEl>
                                          <p:spTgt spid="3">
                                            <p:txEl>
                                              <p:pRg st="4" end="4"/>
                                            </p:txEl>
                                          </p:spTgt>
                                        </p:tgtEl>
                                      </p:cBhvr>
                                      <p:to x="100000" y="100000"/>
                                    </p:animScale>
                                    <p:animScale>
                                      <p:cBhvr>
                                        <p:cTn id="57" dur="26">
                                          <p:stCondLst>
                                            <p:cond delay="1312"/>
                                          </p:stCondLst>
                                        </p:cTn>
                                        <p:tgtEl>
                                          <p:spTgt spid="3">
                                            <p:txEl>
                                              <p:pRg st="4" end="4"/>
                                            </p:txEl>
                                          </p:spTgt>
                                        </p:tgtEl>
                                      </p:cBhvr>
                                      <p:to x="100000" y="80000"/>
                                    </p:animScale>
                                    <p:animScale>
                                      <p:cBhvr>
                                        <p:cTn id="58" dur="166" decel="50000">
                                          <p:stCondLst>
                                            <p:cond delay="1338"/>
                                          </p:stCondLst>
                                        </p:cTn>
                                        <p:tgtEl>
                                          <p:spTgt spid="3">
                                            <p:txEl>
                                              <p:pRg st="4" end="4"/>
                                            </p:txEl>
                                          </p:spTgt>
                                        </p:tgtEl>
                                      </p:cBhvr>
                                      <p:to x="100000" y="100000"/>
                                    </p:animScale>
                                    <p:animScale>
                                      <p:cBhvr>
                                        <p:cTn id="59" dur="26">
                                          <p:stCondLst>
                                            <p:cond delay="1642"/>
                                          </p:stCondLst>
                                        </p:cTn>
                                        <p:tgtEl>
                                          <p:spTgt spid="3">
                                            <p:txEl>
                                              <p:pRg st="4" end="4"/>
                                            </p:txEl>
                                          </p:spTgt>
                                        </p:tgtEl>
                                      </p:cBhvr>
                                      <p:to x="100000" y="90000"/>
                                    </p:animScale>
                                    <p:animScale>
                                      <p:cBhvr>
                                        <p:cTn id="60" dur="166" decel="50000">
                                          <p:stCondLst>
                                            <p:cond delay="1668"/>
                                          </p:stCondLst>
                                        </p:cTn>
                                        <p:tgtEl>
                                          <p:spTgt spid="3">
                                            <p:txEl>
                                              <p:pRg st="4" end="4"/>
                                            </p:txEl>
                                          </p:spTgt>
                                        </p:tgtEl>
                                      </p:cBhvr>
                                      <p:to x="100000" y="100000"/>
                                    </p:animScale>
                                    <p:animScale>
                                      <p:cBhvr>
                                        <p:cTn id="61" dur="26">
                                          <p:stCondLst>
                                            <p:cond delay="1808"/>
                                          </p:stCondLst>
                                        </p:cTn>
                                        <p:tgtEl>
                                          <p:spTgt spid="3">
                                            <p:txEl>
                                              <p:pRg st="4" end="4"/>
                                            </p:txEl>
                                          </p:spTgt>
                                        </p:tgtEl>
                                      </p:cBhvr>
                                      <p:to x="100000" y="95000"/>
                                    </p:animScale>
                                    <p:animScale>
                                      <p:cBhvr>
                                        <p:cTn id="6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96</TotalTime>
  <Words>640</Words>
  <Application>Microsoft Office PowerPoint</Application>
  <PresentationFormat>On-screen Show (4:3)</PresentationFormat>
  <Paragraphs>141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Opulent</vt:lpstr>
      <vt:lpstr>Slide 1</vt:lpstr>
      <vt:lpstr>Introduction</vt:lpstr>
      <vt:lpstr>Slide 3</vt:lpstr>
      <vt:lpstr>WATER POLLUTION  CAUSES</vt:lpstr>
      <vt:lpstr>Slide 5</vt:lpstr>
      <vt:lpstr>Anthropogenic Causes</vt:lpstr>
      <vt:lpstr>Effects</vt:lpstr>
      <vt:lpstr>Slide 8</vt:lpstr>
      <vt:lpstr>Over-all ecological risk</vt:lpstr>
      <vt:lpstr>Impacts</vt:lpstr>
      <vt:lpstr>Environmental Impact</vt:lpstr>
      <vt:lpstr>Health Impacts</vt:lpstr>
      <vt:lpstr>Economic impact</vt:lpstr>
      <vt:lpstr>Slide 14</vt:lpstr>
      <vt:lpstr>Mechanism</vt:lpstr>
      <vt:lpstr>Slide 16</vt:lpstr>
      <vt:lpstr>Pesticides and Groundwater Contamination</vt:lpstr>
      <vt:lpstr>Mitigation</vt:lpstr>
      <vt:lpstr>Slide 19</vt:lpstr>
      <vt:lpstr>Pollution prevention tips</vt:lpstr>
      <vt:lpstr>Water Pollution management</vt:lpstr>
      <vt:lpstr>Laws and Legislations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virtual library</dc:creator>
  <cp:lastModifiedBy>ropert</cp:lastModifiedBy>
  <cp:revision>13</cp:revision>
  <dcterms:created xsi:type="dcterms:W3CDTF">2012-09-11T09:45:04Z</dcterms:created>
  <dcterms:modified xsi:type="dcterms:W3CDTF">2012-10-17T13:11:45Z</dcterms:modified>
</cp:coreProperties>
</file>