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1"/>
  </p:notesMasterIdLst>
  <p:sldIdLst>
    <p:sldId id="257" r:id="rId2"/>
    <p:sldId id="258" r:id="rId3"/>
    <p:sldId id="259" r:id="rId4"/>
    <p:sldId id="260" r:id="rId5"/>
    <p:sldId id="285" r:id="rId6"/>
    <p:sldId id="262" r:id="rId7"/>
    <p:sldId id="263" r:id="rId8"/>
    <p:sldId id="268" r:id="rId9"/>
    <p:sldId id="269" r:id="rId10"/>
    <p:sldId id="270" r:id="rId11"/>
    <p:sldId id="273" r:id="rId12"/>
    <p:sldId id="264" r:id="rId13"/>
    <p:sldId id="265" r:id="rId14"/>
    <p:sldId id="281" r:id="rId15"/>
    <p:sldId id="266" r:id="rId16"/>
    <p:sldId id="267" r:id="rId17"/>
    <p:sldId id="272" r:id="rId18"/>
    <p:sldId id="271" r:id="rId19"/>
    <p:sldId id="274" r:id="rId20"/>
    <p:sldId id="275" r:id="rId21"/>
    <p:sldId id="280" r:id="rId22"/>
    <p:sldId id="277" r:id="rId23"/>
    <p:sldId id="284" r:id="rId24"/>
    <p:sldId id="286" r:id="rId25"/>
    <p:sldId id="288" r:id="rId26"/>
    <p:sldId id="290" r:id="rId27"/>
    <p:sldId id="291" r:id="rId28"/>
    <p:sldId id="292" r:id="rId29"/>
    <p:sldId id="28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EAFAED"/>
    <a:srgbClr val="CC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50" d="100"/>
          <a:sy n="50" d="100"/>
        </p:scale>
        <p:origin x="-1086" y="-48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17808-ABC5-4100-828C-A2735AFDF11D}" type="datetimeFigureOut">
              <a:rPr lang="en-PH" smtClean="0"/>
              <a:pPr/>
              <a:t>10/17/2012</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856782-D90E-402B-B9B8-05DCC8C0CE40}" type="slidenum">
              <a:rPr lang="en-PH" smtClean="0"/>
              <a:pPr/>
              <a:t>‹#›</a:t>
            </a:fld>
            <a:endParaRPr lang="en-PH"/>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causes El Nino is when the wind that was from east to west came from the equator in the Pacific strongly blows. This usually set up about a half of meters worth of water in the western side of Pacific.</a:t>
            </a:r>
          </a:p>
          <a:p>
            <a:endParaRPr lang="en-PH" dirty="0"/>
          </a:p>
        </p:txBody>
      </p:sp>
      <p:sp>
        <p:nvSpPr>
          <p:cNvPr id="4" name="Slide Number Placeholder 3"/>
          <p:cNvSpPr>
            <a:spLocks noGrp="1"/>
          </p:cNvSpPr>
          <p:nvPr>
            <p:ph type="sldNum" sz="quarter" idx="10"/>
          </p:nvPr>
        </p:nvSpPr>
        <p:spPr/>
        <p:txBody>
          <a:bodyPr/>
          <a:lstStyle/>
          <a:p>
            <a:fld id="{F5856782-D90E-402B-B9B8-05DCC8C0CE40}" type="slidenum">
              <a:rPr lang="en-PH" smtClean="0"/>
              <a:pPr/>
              <a:t>12</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F160F26-3E3D-4A81-A1A7-F26010668B60}" type="slidenum">
              <a:rPr lang="en-US" smtClean="0"/>
              <a:pPr fontAlgn="base">
                <a:spcBef>
                  <a:spcPct val="0"/>
                </a:spcBef>
                <a:spcAft>
                  <a:spcPct val="0"/>
                </a:spcAft>
                <a:defRPr/>
              </a:pPr>
              <a:t>17</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B60C7E8-7748-41A6-8272-7EE87E9B5DBF}" type="slidenum">
              <a:rPr lang="en-US" smtClean="0"/>
              <a:pPr fontAlgn="base">
                <a:spcBef>
                  <a:spcPct val="0"/>
                </a:spcBef>
                <a:spcAft>
                  <a:spcPct val="0"/>
                </a:spcAft>
                <a:defRPr/>
              </a:pPr>
              <a:t>19</a:t>
            </a:fld>
            <a:endParaRPr lang="en-US" smtClean="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058C0D-D53F-4640-B1BC-877B1DEA3EEE}" type="slidenum">
              <a:rPr lang="en-US" smtClean="0"/>
              <a:pPr fontAlgn="base">
                <a:spcBef>
                  <a:spcPct val="0"/>
                </a:spcBef>
                <a:spcAft>
                  <a:spcPct val="0"/>
                </a:spcAft>
                <a:defRPr/>
              </a:pPr>
              <a:t>20</a:t>
            </a:fld>
            <a:endParaRPr lang="en-US" smtClean="0"/>
          </a:p>
        </p:txBody>
      </p:sp>
      <p:sp>
        <p:nvSpPr>
          <p:cNvPr id="32771"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5856782-D90E-402B-B9B8-05DCC8C0CE40}" type="slidenum">
              <a:rPr lang="en-PH" smtClean="0"/>
              <a:pPr/>
              <a:t>23</a:t>
            </a:fld>
            <a:endParaRPr lang="en-P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F5856782-D90E-402B-B9B8-05DCC8C0CE40}" type="slidenum">
              <a:rPr lang="en-PH" smtClean="0"/>
              <a:pPr/>
              <a:t>26</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308A0683-0172-46AE-9972-A3BC276889C9}" type="datetimeFigureOut">
              <a:rPr lang="en-PH" smtClean="0"/>
              <a:pPr/>
              <a:t>10/17/2012</a:t>
            </a:fld>
            <a:endParaRPr lang="en-PH"/>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PH"/>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DCEC7E2-0B18-43EC-8A97-4219678BBF3D}"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8A0683-0172-46AE-9972-A3BC276889C9}" type="datetimeFigureOut">
              <a:rPr lang="en-PH" smtClean="0"/>
              <a:pPr/>
              <a:t>10/17/2012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CEC7E2-0B18-43EC-8A97-4219678BBF3D}"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08A0683-0172-46AE-9972-A3BC276889C9}" type="datetimeFigureOut">
              <a:rPr lang="en-PH" smtClean="0"/>
              <a:pPr/>
              <a:t>10/17/2012</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EDCEC7E2-0B18-43EC-8A97-4219678BBF3D}" type="slidenum">
              <a:rPr lang="en-PH" smtClean="0"/>
              <a:pPr/>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308A0683-0172-46AE-9972-A3BC276889C9}" type="datetimeFigureOut">
              <a:rPr lang="en-PH" smtClean="0"/>
              <a:pPr/>
              <a:t>10/17/2012</a:t>
            </a:fld>
            <a:endParaRPr lang="en-PH"/>
          </a:p>
        </p:txBody>
      </p:sp>
      <p:sp>
        <p:nvSpPr>
          <p:cNvPr id="5" name="Footer Placeholder 4"/>
          <p:cNvSpPr>
            <a:spLocks noGrp="1"/>
          </p:cNvSpPr>
          <p:nvPr>
            <p:ph type="ftr" sz="quarter" idx="11"/>
          </p:nvPr>
        </p:nvSpPr>
        <p:spPr>
          <a:xfrm>
            <a:off x="457200" y="6480969"/>
            <a:ext cx="4260056" cy="300831"/>
          </a:xfrm>
        </p:spPr>
        <p:txBody>
          <a:bodyPr/>
          <a:lstStyle/>
          <a:p>
            <a:endParaRPr lang="en-PH"/>
          </a:p>
        </p:txBody>
      </p:sp>
      <p:sp>
        <p:nvSpPr>
          <p:cNvPr id="6" name="Slide Number Placeholder 5"/>
          <p:cNvSpPr>
            <a:spLocks noGrp="1"/>
          </p:cNvSpPr>
          <p:nvPr>
            <p:ph type="sldNum" sz="quarter" idx="12"/>
          </p:nvPr>
        </p:nvSpPr>
        <p:spPr/>
        <p:txBody>
          <a:bodyPr/>
          <a:lstStyle/>
          <a:p>
            <a:fld id="{EDCEC7E2-0B18-43EC-8A97-4219678BBF3D}"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308A0683-0172-46AE-9972-A3BC276889C9}" type="datetimeFigureOut">
              <a:rPr lang="en-PH" smtClean="0"/>
              <a:pPr/>
              <a:t>10/17/2012</a:t>
            </a:fld>
            <a:endParaRPr lang="en-PH"/>
          </a:p>
        </p:txBody>
      </p:sp>
      <p:sp>
        <p:nvSpPr>
          <p:cNvPr id="5" name="Footer Placeholder 4"/>
          <p:cNvSpPr>
            <a:spLocks noGrp="1"/>
          </p:cNvSpPr>
          <p:nvPr>
            <p:ph type="ftr" sz="quarter" idx="11"/>
          </p:nvPr>
        </p:nvSpPr>
        <p:spPr>
          <a:xfrm>
            <a:off x="2619376" y="6480969"/>
            <a:ext cx="4260056" cy="300831"/>
          </a:xfrm>
        </p:spPr>
        <p:txBody>
          <a:bodyPr/>
          <a:lstStyle/>
          <a:p>
            <a:endParaRPr lang="en-PH"/>
          </a:p>
        </p:txBody>
      </p:sp>
      <p:sp>
        <p:nvSpPr>
          <p:cNvPr id="6" name="Slide Number Placeholder 5"/>
          <p:cNvSpPr>
            <a:spLocks noGrp="1"/>
          </p:cNvSpPr>
          <p:nvPr>
            <p:ph type="sldNum" sz="quarter" idx="12"/>
          </p:nvPr>
        </p:nvSpPr>
        <p:spPr>
          <a:xfrm>
            <a:off x="8451056" y="809624"/>
            <a:ext cx="502920" cy="300831"/>
          </a:xfrm>
        </p:spPr>
        <p:txBody>
          <a:bodyPr/>
          <a:lstStyle/>
          <a:p>
            <a:fld id="{EDCEC7E2-0B18-43EC-8A97-4219678BBF3D}" type="slidenum">
              <a:rPr lang="en-PH" smtClean="0"/>
              <a:pPr/>
              <a:t>‹#›</a:t>
            </a:fld>
            <a:endParaRPr lang="en-PH"/>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308A0683-0172-46AE-9972-A3BC276889C9}" type="datetimeFigureOut">
              <a:rPr lang="en-PH" smtClean="0"/>
              <a:pPr/>
              <a:t>10/17/2012</a:t>
            </a:fld>
            <a:endParaRPr lang="en-PH"/>
          </a:p>
        </p:txBody>
      </p:sp>
      <p:sp>
        <p:nvSpPr>
          <p:cNvPr id="6" name="Footer Placeholder 5"/>
          <p:cNvSpPr>
            <a:spLocks noGrp="1"/>
          </p:cNvSpPr>
          <p:nvPr>
            <p:ph type="ftr" sz="quarter" idx="11"/>
          </p:nvPr>
        </p:nvSpPr>
        <p:spPr>
          <a:xfrm>
            <a:off x="457200" y="6480969"/>
            <a:ext cx="4260056" cy="301752"/>
          </a:xfrm>
        </p:spPr>
        <p:txBody>
          <a:bodyPr/>
          <a:lstStyle/>
          <a:p>
            <a:endParaRPr lang="en-PH"/>
          </a:p>
        </p:txBody>
      </p:sp>
      <p:sp>
        <p:nvSpPr>
          <p:cNvPr id="7" name="Slide Number Placeholder 6"/>
          <p:cNvSpPr>
            <a:spLocks noGrp="1"/>
          </p:cNvSpPr>
          <p:nvPr>
            <p:ph type="sldNum" sz="quarter" idx="12"/>
          </p:nvPr>
        </p:nvSpPr>
        <p:spPr>
          <a:xfrm>
            <a:off x="7589520" y="6480969"/>
            <a:ext cx="502920" cy="301752"/>
          </a:xfrm>
        </p:spPr>
        <p:txBody>
          <a:bodyPr/>
          <a:lstStyle/>
          <a:p>
            <a:fld id="{EDCEC7E2-0B18-43EC-8A97-4219678BBF3D}"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308A0683-0172-46AE-9972-A3BC276889C9}" type="datetimeFigureOut">
              <a:rPr lang="en-PH" smtClean="0"/>
              <a:pPr/>
              <a:t>10/17/2012</a:t>
            </a:fld>
            <a:endParaRPr lang="en-PH"/>
          </a:p>
        </p:txBody>
      </p:sp>
      <p:sp>
        <p:nvSpPr>
          <p:cNvPr id="8" name="Footer Placeholder 7"/>
          <p:cNvSpPr>
            <a:spLocks noGrp="1"/>
          </p:cNvSpPr>
          <p:nvPr>
            <p:ph type="ftr" sz="quarter" idx="11"/>
          </p:nvPr>
        </p:nvSpPr>
        <p:spPr>
          <a:xfrm>
            <a:off x="457200" y="6480969"/>
            <a:ext cx="4261104" cy="301752"/>
          </a:xfrm>
        </p:spPr>
        <p:txBody>
          <a:bodyPr/>
          <a:lstStyle/>
          <a:p>
            <a:endParaRPr lang="en-PH"/>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EDCEC7E2-0B18-43EC-8A97-4219678BBF3D}"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08A0683-0172-46AE-9972-A3BC276889C9}" type="datetimeFigureOut">
              <a:rPr lang="en-PH" smtClean="0"/>
              <a:pPr/>
              <a:t>10/17/2012</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EDCEC7E2-0B18-43EC-8A97-4219678BBF3D}"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308A0683-0172-46AE-9972-A3BC276889C9}" type="datetimeFigureOut">
              <a:rPr lang="en-PH" smtClean="0"/>
              <a:pPr/>
              <a:t>10/17/2012</a:t>
            </a:fld>
            <a:endParaRPr lang="en-PH"/>
          </a:p>
        </p:txBody>
      </p:sp>
      <p:sp>
        <p:nvSpPr>
          <p:cNvPr id="3" name="Footer Placeholder 2"/>
          <p:cNvSpPr>
            <a:spLocks noGrp="1"/>
          </p:cNvSpPr>
          <p:nvPr>
            <p:ph type="ftr" sz="quarter" idx="11"/>
          </p:nvPr>
        </p:nvSpPr>
        <p:spPr>
          <a:xfrm>
            <a:off x="457200" y="6481890"/>
            <a:ext cx="4260056" cy="300831"/>
          </a:xfrm>
        </p:spPr>
        <p:txBody>
          <a:bodyPr/>
          <a:lstStyle/>
          <a:p>
            <a:endParaRPr lang="en-PH"/>
          </a:p>
        </p:txBody>
      </p:sp>
      <p:sp>
        <p:nvSpPr>
          <p:cNvPr id="4" name="Slide Number Placeholder 3"/>
          <p:cNvSpPr>
            <a:spLocks noGrp="1"/>
          </p:cNvSpPr>
          <p:nvPr>
            <p:ph type="sldNum" sz="quarter" idx="12"/>
          </p:nvPr>
        </p:nvSpPr>
        <p:spPr>
          <a:xfrm>
            <a:off x="7589520" y="6480969"/>
            <a:ext cx="502920" cy="301752"/>
          </a:xfrm>
        </p:spPr>
        <p:txBody>
          <a:bodyPr/>
          <a:lstStyle/>
          <a:p>
            <a:fld id="{EDCEC7E2-0B18-43EC-8A97-4219678BBF3D}"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308A0683-0172-46AE-9972-A3BC276889C9}" type="datetimeFigureOut">
              <a:rPr lang="en-PH" smtClean="0"/>
              <a:pPr/>
              <a:t>10/17/2012</a:t>
            </a:fld>
            <a:endParaRPr lang="en-PH"/>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PH"/>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EDCEC7E2-0B18-43EC-8A97-4219678BBF3D}"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308A0683-0172-46AE-9972-A3BC276889C9}" type="datetimeFigureOut">
              <a:rPr lang="en-PH" smtClean="0"/>
              <a:pPr/>
              <a:t>10/17/2012</a:t>
            </a:fld>
            <a:endParaRPr lang="en-PH"/>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PH"/>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EDCEC7E2-0B18-43EC-8A97-4219678BBF3D}" type="slidenum">
              <a:rPr lang="en-PH" smtClean="0"/>
              <a:pPr/>
              <a:t>‹#›</a:t>
            </a:fld>
            <a:endParaRPr lang="en-PH"/>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308A0683-0172-46AE-9972-A3BC276889C9}" type="datetimeFigureOut">
              <a:rPr lang="en-PH" smtClean="0"/>
              <a:pPr/>
              <a:t>10/17/2012</a:t>
            </a:fld>
            <a:endParaRPr lang="en-PH"/>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PH"/>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DCEC7E2-0B18-43EC-8A97-4219678BBF3D}" type="slidenum">
              <a:rPr lang="en-PH" smtClean="0"/>
              <a:pPr/>
              <a:t>‹#›</a:t>
            </a:fld>
            <a:endParaRPr lang="en-PH"/>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Content Placeholder 3" descr="sayre_elnino.1r3z495nu3a8g0kscoow4gkwc.5u96ah3skeo8g8c8k4ck8owgo.th.jpeg"/>
          <p:cNvPicPr>
            <a:picLocks noGrp="1" noChangeAspect="1"/>
          </p:cNvPicPr>
          <p:nvPr>
            <p:ph idx="1"/>
          </p:nvPr>
        </p:nvPicPr>
        <p:blipFill>
          <a:blip r:embed="rId2" cstate="print"/>
          <a:srcRect/>
          <a:stretch>
            <a:fillRect/>
          </a:stretch>
        </p:blipFill>
        <p:spPr>
          <a:xfrm>
            <a:off x="0" y="0"/>
            <a:ext cx="9144000" cy="6858000"/>
          </a:xfrm>
        </p:spPr>
      </p:pic>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ntro-bkgd-1"/>
          <p:cNvPicPr>
            <a:picLocks noChangeAspect="1" noChangeArrowheads="1"/>
          </p:cNvPicPr>
          <p:nvPr/>
        </p:nvPicPr>
        <p:blipFill>
          <a:blip r:embed="rId2" cstate="print"/>
          <a:srcRect/>
          <a:stretch>
            <a:fillRect/>
          </a:stretch>
        </p:blipFill>
        <p:spPr bwMode="auto">
          <a:xfrm>
            <a:off x="0" y="0"/>
            <a:ext cx="9144000" cy="6850063"/>
          </a:xfrm>
          <a:prstGeom prst="rect">
            <a:avLst/>
          </a:prstGeom>
          <a:noFill/>
          <a:ln w="9525">
            <a:noFill/>
            <a:miter lim="800000"/>
            <a:headEnd/>
            <a:tailEnd/>
          </a:ln>
        </p:spPr>
      </p:pic>
      <p:pic>
        <p:nvPicPr>
          <p:cNvPr id="21507" name="Picture 3" descr="intro-green-band-1"/>
          <p:cNvPicPr>
            <a:picLocks noChangeAspect="1" noChangeArrowheads="1"/>
          </p:cNvPicPr>
          <p:nvPr/>
        </p:nvPicPr>
        <p:blipFill>
          <a:blip r:embed="rId3" cstate="print"/>
          <a:srcRect/>
          <a:stretch>
            <a:fillRect/>
          </a:stretch>
        </p:blipFill>
        <p:spPr bwMode="auto">
          <a:xfrm>
            <a:off x="0" y="0"/>
            <a:ext cx="9144000" cy="790575"/>
          </a:xfrm>
          <a:prstGeom prst="rect">
            <a:avLst/>
          </a:prstGeom>
          <a:noFill/>
          <a:ln w="9525">
            <a:noFill/>
            <a:miter lim="800000"/>
            <a:headEnd/>
            <a:tailEnd/>
          </a:ln>
        </p:spPr>
      </p:pic>
      <p:sp>
        <p:nvSpPr>
          <p:cNvPr id="21508" name="Rectangle 9"/>
          <p:cNvSpPr>
            <a:spLocks noChangeArrowheads="1"/>
          </p:cNvSpPr>
          <p:nvPr/>
        </p:nvSpPr>
        <p:spPr bwMode="auto">
          <a:xfrm>
            <a:off x="685800" y="1752600"/>
            <a:ext cx="7772400" cy="2743200"/>
          </a:xfrm>
          <a:prstGeom prst="rect">
            <a:avLst/>
          </a:prstGeom>
          <a:noFill/>
          <a:ln w="9525">
            <a:noFill/>
            <a:miter lim="800000"/>
            <a:headEnd/>
            <a:tailEnd/>
          </a:ln>
        </p:spPr>
        <p:txBody>
          <a:bodyPr anchor="ctr"/>
          <a:lstStyle/>
          <a:p>
            <a:pPr algn="ctr"/>
            <a:endParaRPr lang="en-US">
              <a:latin typeface="Century Schoolbook" pitchFamily="18" charset="0"/>
            </a:endParaRPr>
          </a:p>
        </p:txBody>
      </p:sp>
      <p:sp>
        <p:nvSpPr>
          <p:cNvPr id="21509" name="Rectangle 10"/>
          <p:cNvSpPr>
            <a:spLocks noChangeArrowheads="1"/>
          </p:cNvSpPr>
          <p:nvPr/>
        </p:nvSpPr>
        <p:spPr bwMode="auto">
          <a:xfrm>
            <a:off x="533400" y="4419600"/>
            <a:ext cx="7772400" cy="1600200"/>
          </a:xfrm>
          <a:prstGeom prst="rect">
            <a:avLst/>
          </a:prstGeom>
          <a:noFill/>
          <a:ln w="9525">
            <a:noFill/>
            <a:miter lim="800000"/>
            <a:headEnd/>
            <a:tailEnd/>
          </a:ln>
        </p:spPr>
        <p:txBody>
          <a:bodyPr anchor="ctr"/>
          <a:lstStyle/>
          <a:p>
            <a:pPr algn="ctr"/>
            <a:endParaRPr lang="en-US">
              <a:latin typeface="Franklin Gothic No.2"/>
            </a:endParaRPr>
          </a:p>
        </p:txBody>
      </p:sp>
      <p:sp>
        <p:nvSpPr>
          <p:cNvPr id="21510" name="Text Box 11"/>
          <p:cNvSpPr txBox="1">
            <a:spLocks noChangeArrowheads="1"/>
          </p:cNvSpPr>
          <p:nvPr/>
        </p:nvSpPr>
        <p:spPr bwMode="auto">
          <a:xfrm>
            <a:off x="838200" y="2362200"/>
            <a:ext cx="7162800" cy="457200"/>
          </a:xfrm>
          <a:prstGeom prst="rect">
            <a:avLst/>
          </a:prstGeom>
          <a:noFill/>
          <a:ln w="9525">
            <a:noFill/>
            <a:miter lim="800000"/>
            <a:headEnd/>
            <a:tailEnd/>
          </a:ln>
        </p:spPr>
        <p:txBody>
          <a:bodyPr>
            <a:spAutoFit/>
          </a:bodyPr>
          <a:lstStyle/>
          <a:p>
            <a:pPr>
              <a:spcBef>
                <a:spcPct val="50000"/>
              </a:spcBef>
            </a:pPr>
            <a:endParaRPr lang="en-US" sz="2400">
              <a:latin typeface="Times New Roman" pitchFamily="18" charset="0"/>
            </a:endParaRPr>
          </a:p>
        </p:txBody>
      </p:sp>
      <p:sp>
        <p:nvSpPr>
          <p:cNvPr id="21511" name="Rectangle 13"/>
          <p:cNvSpPr>
            <a:spLocks noChangeArrowheads="1"/>
          </p:cNvSpPr>
          <p:nvPr/>
        </p:nvSpPr>
        <p:spPr bwMode="auto">
          <a:xfrm>
            <a:off x="457200" y="838200"/>
            <a:ext cx="8382000" cy="2754600"/>
          </a:xfrm>
          <a:prstGeom prst="rect">
            <a:avLst/>
          </a:prstGeom>
          <a:noFill/>
          <a:ln w="9525">
            <a:noFill/>
            <a:miter lim="800000"/>
            <a:headEnd/>
            <a:tailEnd/>
          </a:ln>
        </p:spPr>
        <p:txBody>
          <a:bodyPr>
            <a:spAutoFit/>
          </a:bodyPr>
          <a:lstStyle/>
          <a:p>
            <a:pPr marL="342900" indent="-342900" defTabSz="908050" eaLnBrk="0" hangingPunct="0">
              <a:spcBef>
                <a:spcPct val="25000"/>
              </a:spcBef>
              <a:buFontTx/>
              <a:buChar char="•"/>
            </a:pPr>
            <a:r>
              <a:rPr lang="en-US" sz="2600" b="1" dirty="0" smtClean="0">
                <a:solidFill>
                  <a:schemeClr val="bg1"/>
                </a:solidFill>
                <a:latin typeface="Franklin Gothic Book" pitchFamily="34" charset="0"/>
                <a:ea typeface="MS PGothic" pitchFamily="34" charset="-128"/>
              </a:rPr>
              <a:t>El </a:t>
            </a:r>
            <a:r>
              <a:rPr lang="en-US" sz="2600" b="1" dirty="0">
                <a:solidFill>
                  <a:schemeClr val="bg1"/>
                </a:solidFill>
                <a:latin typeface="Franklin Gothic Book" pitchFamily="34" charset="0"/>
                <a:ea typeface="MS PGothic" pitchFamily="34" charset="-128"/>
              </a:rPr>
              <a:t>Ni</a:t>
            </a:r>
            <a:r>
              <a:rPr lang="en-US" sz="2600" b="1" dirty="0">
                <a:solidFill>
                  <a:schemeClr val="bg1"/>
                </a:solidFill>
                <a:latin typeface="Franklin Gothic Book" pitchFamily="34" charset="0"/>
              </a:rPr>
              <a:t>ñ</a:t>
            </a:r>
            <a:r>
              <a:rPr lang="en-US" sz="2600" b="1" dirty="0">
                <a:solidFill>
                  <a:schemeClr val="bg1"/>
                </a:solidFill>
                <a:latin typeface="Franklin Gothic Book" pitchFamily="34" charset="0"/>
                <a:ea typeface="MS PGothic" pitchFamily="34" charset="-128"/>
              </a:rPr>
              <a:t>o Phase – Warmer than normal sea surface temperature in the Pacific Ocean near the equator</a:t>
            </a:r>
          </a:p>
          <a:p>
            <a:pPr marL="746125" lvl="1" indent="-180975" defTabSz="908050" eaLnBrk="0" hangingPunct="0">
              <a:spcBef>
                <a:spcPct val="25000"/>
              </a:spcBef>
            </a:pPr>
            <a:r>
              <a:rPr lang="en-US" sz="2600" b="1" dirty="0">
                <a:solidFill>
                  <a:schemeClr val="bg1"/>
                </a:solidFill>
                <a:latin typeface="Franklin Gothic Book" pitchFamily="34" charset="0"/>
                <a:ea typeface="MS PGothic" pitchFamily="34" charset="-128"/>
              </a:rPr>
              <a:t>	</a:t>
            </a:r>
          </a:p>
          <a:p>
            <a:pPr marL="342900" indent="-342900" defTabSz="908050" eaLnBrk="0" hangingPunct="0">
              <a:spcBef>
                <a:spcPct val="25000"/>
              </a:spcBef>
              <a:buFontTx/>
              <a:buChar char="•"/>
            </a:pPr>
            <a:r>
              <a:rPr lang="en-US" sz="2600" b="1" dirty="0">
                <a:solidFill>
                  <a:schemeClr val="bg1"/>
                </a:solidFill>
                <a:latin typeface="Franklin Gothic Book" pitchFamily="34" charset="0"/>
                <a:ea typeface="MS PGothic" pitchFamily="34" charset="-128"/>
              </a:rPr>
              <a:t>La </a:t>
            </a:r>
            <a:r>
              <a:rPr lang="en-US" sz="2600" b="1" dirty="0">
                <a:solidFill>
                  <a:schemeClr val="bg1"/>
                </a:solidFill>
                <a:latin typeface="Franklin Gothic Book" pitchFamily="34" charset="0"/>
              </a:rPr>
              <a:t>Niñ</a:t>
            </a:r>
            <a:r>
              <a:rPr lang="en-US" sz="2600" b="1" dirty="0">
                <a:solidFill>
                  <a:schemeClr val="bg1"/>
                </a:solidFill>
                <a:latin typeface="Franklin Gothic Book" pitchFamily="34" charset="0"/>
                <a:ea typeface="MS PGothic" pitchFamily="34" charset="-128"/>
              </a:rPr>
              <a:t>a Phase – Cooler than normal sea surface temperature in the Pacific Ocean near the equator</a:t>
            </a:r>
          </a:p>
          <a:p>
            <a:pPr marL="746125" lvl="1" indent="-180975" defTabSz="908050" eaLnBrk="0" hangingPunct="0">
              <a:spcBef>
                <a:spcPct val="25000"/>
              </a:spcBef>
            </a:pPr>
            <a:endParaRPr lang="en-US" sz="2400" dirty="0">
              <a:solidFill>
                <a:schemeClr val="bg1"/>
              </a:solidFill>
              <a:latin typeface="Franklin Gothic Book" pitchFamily="34" charset="0"/>
              <a:ea typeface="MS PGothic" pitchFamily="34" charset="-128"/>
            </a:endParaRPr>
          </a:p>
        </p:txBody>
      </p:sp>
      <p:sp>
        <p:nvSpPr>
          <p:cNvPr id="21512" name="Rectangle 14"/>
          <p:cNvSpPr>
            <a:spLocks noChangeArrowheads="1"/>
          </p:cNvSpPr>
          <p:nvPr/>
        </p:nvSpPr>
        <p:spPr bwMode="auto">
          <a:xfrm>
            <a:off x="228600" y="0"/>
            <a:ext cx="8610600" cy="762000"/>
          </a:xfrm>
          <a:prstGeom prst="rect">
            <a:avLst/>
          </a:prstGeom>
          <a:noFill/>
          <a:ln w="9525">
            <a:noFill/>
            <a:miter lim="800000"/>
            <a:headEnd/>
            <a:tailEnd/>
          </a:ln>
        </p:spPr>
        <p:txBody>
          <a:bodyPr anchor="ctr"/>
          <a:lstStyle/>
          <a:p>
            <a:pPr algn="ctr"/>
            <a:r>
              <a:rPr lang="en-US" sz="3600" dirty="0">
                <a:solidFill>
                  <a:schemeClr val="accent6">
                    <a:lumMod val="60000"/>
                    <a:lumOff val="40000"/>
                  </a:schemeClr>
                </a:solidFill>
                <a:latin typeface="Franklin Gothic Heavy" pitchFamily="34" charset="0"/>
              </a:rPr>
              <a:t>El Niño and La Niña Phases</a:t>
            </a:r>
          </a:p>
        </p:txBody>
      </p:sp>
      <p:sp>
        <p:nvSpPr>
          <p:cNvPr id="21513" name="Rectangle 12"/>
          <p:cNvSpPr>
            <a:spLocks noChangeArrowheads="1"/>
          </p:cNvSpPr>
          <p:nvPr/>
        </p:nvSpPr>
        <p:spPr bwMode="auto">
          <a:xfrm>
            <a:off x="0" y="3200400"/>
            <a:ext cx="9144000" cy="646113"/>
          </a:xfrm>
          <a:prstGeom prst="rect">
            <a:avLst/>
          </a:prstGeom>
          <a:noFill/>
          <a:ln w="9525">
            <a:noFill/>
            <a:miter lim="800000"/>
            <a:headEnd/>
            <a:tailEnd/>
          </a:ln>
        </p:spPr>
        <p:txBody>
          <a:bodyPr>
            <a:spAutoFit/>
          </a:bodyPr>
          <a:lstStyle/>
          <a:p>
            <a:pPr algn="ctr"/>
            <a:r>
              <a:rPr lang="en-US" sz="3600" dirty="0">
                <a:solidFill>
                  <a:srgbClr val="3333CC"/>
                </a:solidFill>
                <a:latin typeface="Franklin Gothic Heavy" pitchFamily="34" charset="0"/>
              </a:rPr>
              <a:t>El Niño and La Niña and Rain</a:t>
            </a:r>
            <a:endParaRPr lang="en-US" sz="3600" dirty="0">
              <a:latin typeface="Century Schoolbook" pitchFamily="18" charset="0"/>
            </a:endParaRPr>
          </a:p>
        </p:txBody>
      </p:sp>
      <p:sp>
        <p:nvSpPr>
          <p:cNvPr id="21514" name="Rectangle 13"/>
          <p:cNvSpPr>
            <a:spLocks noChangeArrowheads="1"/>
          </p:cNvSpPr>
          <p:nvPr/>
        </p:nvSpPr>
        <p:spPr bwMode="auto">
          <a:xfrm>
            <a:off x="304800" y="4038600"/>
            <a:ext cx="8534400" cy="2252924"/>
          </a:xfrm>
          <a:prstGeom prst="rect">
            <a:avLst/>
          </a:prstGeom>
          <a:noFill/>
          <a:ln w="9525">
            <a:noFill/>
            <a:miter lim="800000"/>
            <a:headEnd/>
            <a:tailEnd/>
          </a:ln>
        </p:spPr>
        <p:txBody>
          <a:bodyPr>
            <a:spAutoFit/>
          </a:bodyPr>
          <a:lstStyle/>
          <a:p>
            <a:pPr marL="400050" indent="-400050">
              <a:spcBef>
                <a:spcPct val="40000"/>
              </a:spcBef>
              <a:buFontTx/>
              <a:buChar char="•"/>
            </a:pPr>
            <a:r>
              <a:rPr lang="en-US" sz="2600" dirty="0">
                <a:solidFill>
                  <a:schemeClr val="bg1"/>
                </a:solidFill>
                <a:latin typeface="Franklin Gothic Medium" pitchFamily="34" charset="0"/>
                <a:ea typeface="MS PGothic" pitchFamily="34" charset="-128"/>
              </a:rPr>
              <a:t>El Ni</a:t>
            </a:r>
            <a:r>
              <a:rPr lang="en-US" sz="2600" dirty="0">
                <a:solidFill>
                  <a:schemeClr val="bg1"/>
                </a:solidFill>
                <a:latin typeface="Franklin Gothic Medium" pitchFamily="34" charset="0"/>
              </a:rPr>
              <a:t>ñ</a:t>
            </a:r>
            <a:r>
              <a:rPr lang="en-US" sz="2600" dirty="0">
                <a:solidFill>
                  <a:schemeClr val="bg1"/>
                </a:solidFill>
                <a:latin typeface="Franklin Gothic Medium" pitchFamily="34" charset="0"/>
                <a:ea typeface="MS PGothic" pitchFamily="34" charset="-128"/>
              </a:rPr>
              <a:t>o Phase</a:t>
            </a:r>
            <a:r>
              <a:rPr lang="en-US" sz="2600" dirty="0">
                <a:solidFill>
                  <a:schemeClr val="bg1"/>
                </a:solidFill>
                <a:latin typeface="Franklin Gothic Book" pitchFamily="34" charset="0"/>
                <a:ea typeface="MS PGothic" pitchFamily="34" charset="-128"/>
              </a:rPr>
              <a:t> </a:t>
            </a:r>
            <a:r>
              <a:rPr lang="en-US" sz="2600" b="1" dirty="0">
                <a:solidFill>
                  <a:schemeClr val="bg1"/>
                </a:solidFill>
                <a:latin typeface="Franklin Gothic Book" pitchFamily="34" charset="0"/>
                <a:ea typeface="MS PGothic" pitchFamily="34" charset="-128"/>
              </a:rPr>
              <a:t>– Increase in average rain November to March; 30% more rain than normal amount</a:t>
            </a:r>
          </a:p>
          <a:p>
            <a:pPr marL="400050" indent="-400050">
              <a:spcBef>
                <a:spcPct val="40000"/>
              </a:spcBef>
              <a:buFontTx/>
              <a:buChar char="•"/>
            </a:pPr>
            <a:r>
              <a:rPr lang="en-US" sz="2600" dirty="0">
                <a:solidFill>
                  <a:schemeClr val="bg1"/>
                </a:solidFill>
                <a:latin typeface="Franklin Gothic Medium" pitchFamily="34" charset="0"/>
                <a:ea typeface="MS PGothic" pitchFamily="34" charset="-128"/>
              </a:rPr>
              <a:t>La Ni</a:t>
            </a:r>
            <a:r>
              <a:rPr lang="en-US" sz="2600" dirty="0">
                <a:solidFill>
                  <a:schemeClr val="bg1"/>
                </a:solidFill>
                <a:latin typeface="Franklin Gothic Medium" pitchFamily="34" charset="0"/>
              </a:rPr>
              <a:t>ñ</a:t>
            </a:r>
            <a:r>
              <a:rPr lang="en-US" sz="2600" dirty="0">
                <a:solidFill>
                  <a:schemeClr val="bg1"/>
                </a:solidFill>
                <a:latin typeface="Franklin Gothic Medium" pitchFamily="34" charset="0"/>
                <a:ea typeface="MS PGothic" pitchFamily="34" charset="-128"/>
              </a:rPr>
              <a:t>a Phase</a:t>
            </a:r>
            <a:r>
              <a:rPr lang="en-US" sz="2600" dirty="0">
                <a:solidFill>
                  <a:schemeClr val="bg1"/>
                </a:solidFill>
                <a:latin typeface="Franklin Gothic Book" pitchFamily="34" charset="0"/>
                <a:ea typeface="MS PGothic" pitchFamily="34" charset="-128"/>
              </a:rPr>
              <a:t> </a:t>
            </a:r>
            <a:r>
              <a:rPr lang="en-US" sz="2600" b="1" dirty="0">
                <a:solidFill>
                  <a:schemeClr val="bg1"/>
                </a:solidFill>
                <a:latin typeface="Franklin Gothic Book" pitchFamily="34" charset="0"/>
                <a:ea typeface="MS PGothic" pitchFamily="34" charset="-128"/>
              </a:rPr>
              <a:t>– Less than average rain November to March; 10% to 30% less than normal amount lasting from fall through winter and spring</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1"/>
          <p:cNvSpPr>
            <a:spLocks noGrp="1"/>
          </p:cNvSpPr>
          <p:nvPr>
            <p:ph type="dt" sz="half" idx="10"/>
          </p:nvPr>
        </p:nvSpPr>
        <p:spPr bwMode="auto">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defRPr/>
            </a:pPr>
            <a:r>
              <a:rPr lang="en-US" smtClean="0"/>
              <a:t>Fall 2007</a:t>
            </a:r>
          </a:p>
        </p:txBody>
      </p:sp>
      <p:pic>
        <p:nvPicPr>
          <p:cNvPr id="20483" name="Picture 4" descr="sst_dec93"/>
          <p:cNvPicPr>
            <a:picLocks noChangeAspect="1" noChangeArrowheads="1"/>
          </p:cNvPicPr>
          <p:nvPr/>
        </p:nvPicPr>
        <p:blipFill>
          <a:blip r:embed="rId2" cstate="print"/>
          <a:srcRect/>
          <a:stretch>
            <a:fillRect/>
          </a:stretch>
        </p:blipFill>
        <p:spPr bwMode="auto">
          <a:xfrm>
            <a:off x="152400" y="220663"/>
            <a:ext cx="4149725" cy="6484937"/>
          </a:xfrm>
          <a:prstGeom prst="rect">
            <a:avLst/>
          </a:prstGeom>
          <a:noFill/>
          <a:ln w="9525">
            <a:noFill/>
            <a:miter lim="800000"/>
            <a:headEnd/>
            <a:tailEnd/>
          </a:ln>
        </p:spPr>
      </p:pic>
      <p:sp>
        <p:nvSpPr>
          <p:cNvPr id="151557" name="Oval 5"/>
          <p:cNvSpPr>
            <a:spLocks noChangeArrowheads="1"/>
          </p:cNvSpPr>
          <p:nvPr/>
        </p:nvSpPr>
        <p:spPr bwMode="auto">
          <a:xfrm>
            <a:off x="2667000" y="1371600"/>
            <a:ext cx="1066800" cy="228600"/>
          </a:xfrm>
          <a:prstGeom prst="ellipse">
            <a:avLst/>
          </a:prstGeom>
          <a:noFill/>
          <a:ln w="38100">
            <a:solidFill>
              <a:srgbClr val="00FFFF"/>
            </a:solidFill>
            <a:round/>
            <a:headEnd/>
            <a:tailEnd/>
          </a:ln>
        </p:spPr>
        <p:txBody>
          <a:bodyPr wrap="none" anchor="ctr"/>
          <a:lstStyle/>
          <a:p>
            <a:endParaRPr lang="en-US">
              <a:latin typeface="Century Schoolbook" pitchFamily="18" charset="0"/>
            </a:endParaRPr>
          </a:p>
        </p:txBody>
      </p:sp>
      <p:sp>
        <p:nvSpPr>
          <p:cNvPr id="151558" name="Text Box 6"/>
          <p:cNvSpPr txBox="1">
            <a:spLocks noChangeArrowheads="1"/>
          </p:cNvSpPr>
          <p:nvPr/>
        </p:nvSpPr>
        <p:spPr bwMode="auto">
          <a:xfrm>
            <a:off x="4556125" y="1027113"/>
            <a:ext cx="2911475" cy="646112"/>
          </a:xfrm>
          <a:prstGeom prst="rect">
            <a:avLst/>
          </a:prstGeom>
          <a:noFill/>
          <a:ln w="9525">
            <a:noFill/>
            <a:miter lim="800000"/>
            <a:headEnd/>
            <a:tailEnd/>
          </a:ln>
        </p:spPr>
        <p:txBody>
          <a:bodyPr>
            <a:spAutoFit/>
          </a:bodyPr>
          <a:lstStyle/>
          <a:p>
            <a:r>
              <a:rPr lang="en-US" b="1">
                <a:solidFill>
                  <a:srgbClr val="FF0000"/>
                </a:solidFill>
                <a:latin typeface="Century Schoolbook" pitchFamily="18" charset="0"/>
              </a:rPr>
              <a:t>La Ni</a:t>
            </a:r>
            <a:r>
              <a:rPr lang="en-US" b="1">
                <a:solidFill>
                  <a:srgbClr val="FF0000"/>
                </a:solidFill>
                <a:latin typeface="Century Schoolbook" pitchFamily="18" charset="0"/>
                <a:cs typeface="Arial" pitchFamily="34" charset="0"/>
              </a:rPr>
              <a:t>ñ</a:t>
            </a:r>
            <a:r>
              <a:rPr lang="en-US" b="1">
                <a:solidFill>
                  <a:srgbClr val="FF0000"/>
                </a:solidFill>
                <a:latin typeface="Century Schoolbook" pitchFamily="18" charset="0"/>
              </a:rPr>
              <a:t>a conditions:</a:t>
            </a:r>
            <a:br>
              <a:rPr lang="en-US" b="1">
                <a:solidFill>
                  <a:srgbClr val="FF0000"/>
                </a:solidFill>
                <a:latin typeface="Century Schoolbook" pitchFamily="18" charset="0"/>
              </a:rPr>
            </a:br>
            <a:r>
              <a:rPr lang="en-US" b="1">
                <a:solidFill>
                  <a:srgbClr val="FF0000"/>
                </a:solidFill>
                <a:latin typeface="Century Schoolbook" pitchFamily="18" charset="0"/>
              </a:rPr>
              <a:t>Strong cold tongue</a:t>
            </a:r>
          </a:p>
        </p:txBody>
      </p:sp>
      <p:sp>
        <p:nvSpPr>
          <p:cNvPr id="151559" name="Oval 7"/>
          <p:cNvSpPr>
            <a:spLocks noChangeArrowheads="1"/>
          </p:cNvSpPr>
          <p:nvPr/>
        </p:nvSpPr>
        <p:spPr bwMode="auto">
          <a:xfrm>
            <a:off x="2667000" y="4919663"/>
            <a:ext cx="1066800" cy="228600"/>
          </a:xfrm>
          <a:prstGeom prst="ellipse">
            <a:avLst/>
          </a:prstGeom>
          <a:noFill/>
          <a:ln w="38100">
            <a:solidFill>
              <a:srgbClr val="00FFFF"/>
            </a:solidFill>
            <a:round/>
            <a:headEnd/>
            <a:tailEnd/>
          </a:ln>
        </p:spPr>
        <p:txBody>
          <a:bodyPr wrap="none" anchor="ctr"/>
          <a:lstStyle/>
          <a:p>
            <a:endParaRPr lang="en-US">
              <a:latin typeface="Century Schoolbook" pitchFamily="18" charset="0"/>
            </a:endParaRPr>
          </a:p>
        </p:txBody>
      </p:sp>
      <p:sp>
        <p:nvSpPr>
          <p:cNvPr id="151560" name="Text Box 8"/>
          <p:cNvSpPr txBox="1">
            <a:spLocks noChangeArrowheads="1"/>
          </p:cNvSpPr>
          <p:nvPr/>
        </p:nvSpPr>
        <p:spPr bwMode="auto">
          <a:xfrm>
            <a:off x="4560888" y="4724400"/>
            <a:ext cx="2754312" cy="646113"/>
          </a:xfrm>
          <a:prstGeom prst="rect">
            <a:avLst/>
          </a:prstGeom>
          <a:noFill/>
          <a:ln w="9525">
            <a:noFill/>
            <a:miter lim="800000"/>
            <a:headEnd/>
            <a:tailEnd/>
          </a:ln>
        </p:spPr>
        <p:txBody>
          <a:bodyPr>
            <a:spAutoFit/>
          </a:bodyPr>
          <a:lstStyle/>
          <a:p>
            <a:r>
              <a:rPr lang="en-US" b="1">
                <a:solidFill>
                  <a:srgbClr val="FF0000"/>
                </a:solidFill>
                <a:latin typeface="Century Schoolbook" pitchFamily="18" charset="0"/>
              </a:rPr>
              <a:t>El Ni</a:t>
            </a:r>
            <a:r>
              <a:rPr lang="en-US" b="1">
                <a:solidFill>
                  <a:srgbClr val="FF0000"/>
                </a:solidFill>
                <a:latin typeface="Century Schoolbook" pitchFamily="18" charset="0"/>
                <a:cs typeface="Arial" pitchFamily="34" charset="0"/>
              </a:rPr>
              <a:t>ñ</a:t>
            </a:r>
            <a:r>
              <a:rPr lang="en-US" b="1">
                <a:solidFill>
                  <a:srgbClr val="FF0000"/>
                </a:solidFill>
                <a:latin typeface="Century Schoolbook" pitchFamily="18" charset="0"/>
              </a:rPr>
              <a:t>o conditions:</a:t>
            </a:r>
            <a:br>
              <a:rPr lang="en-US" b="1">
                <a:solidFill>
                  <a:srgbClr val="FF0000"/>
                </a:solidFill>
                <a:latin typeface="Century Schoolbook" pitchFamily="18" charset="0"/>
              </a:rPr>
            </a:br>
            <a:r>
              <a:rPr lang="en-US" b="1">
                <a:solidFill>
                  <a:srgbClr val="FF0000"/>
                </a:solidFill>
                <a:latin typeface="Century Schoolbook" pitchFamily="18" charset="0"/>
              </a:rPr>
              <a:t>Cold tongue absent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1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7" grpId="0" animBg="1"/>
      <p:bldP spid="151558" grpId="0"/>
      <p:bldP spid="151559" grpId="0" animBg="1"/>
      <p:bldP spid="15156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5" descr="http://arnoldpadilla.files.wordpress.com/2010/07/angat-dam-depleted-raffy-lerma.jpg"/>
          <p:cNvPicPr>
            <a:picLocks noChangeAspect="1" noChangeArrowheads="1"/>
          </p:cNvPicPr>
          <p:nvPr/>
        </p:nvPicPr>
        <p:blipFill>
          <a:blip r:embed="rId3" cstate="print"/>
          <a:srcRect/>
          <a:stretch>
            <a:fillRect/>
          </a:stretch>
        </p:blipFill>
        <p:spPr bwMode="auto">
          <a:xfrm>
            <a:off x="0" y="0"/>
            <a:ext cx="9144000" cy="7848600"/>
          </a:xfrm>
          <a:prstGeom prst="rect">
            <a:avLst/>
          </a:prstGeom>
          <a:noFill/>
          <a:ln w="9525">
            <a:noFill/>
            <a:miter lim="800000"/>
            <a:headEnd/>
            <a:tailEnd/>
          </a:ln>
        </p:spPr>
      </p:pic>
      <p:sp>
        <p:nvSpPr>
          <p:cNvPr id="5" name="Rectangle 2"/>
          <p:cNvSpPr txBox="1">
            <a:spLocks noChangeArrowheads="1"/>
          </p:cNvSpPr>
          <p:nvPr/>
        </p:nvSpPr>
        <p:spPr>
          <a:xfrm>
            <a:off x="0" y="0"/>
            <a:ext cx="9144000" cy="1371600"/>
          </a:xfrm>
          <a:prstGeom prst="rect">
            <a:avLst/>
          </a:prstGeom>
        </p:spPr>
        <p:txBody>
          <a:bodyPr anchor="ctr">
            <a:normAutofit/>
          </a:bodyPr>
          <a:lstStyle/>
          <a:p>
            <a:pPr algn="ctr" fontAlgn="auto">
              <a:spcAft>
                <a:spcPts val="0"/>
              </a:spcAft>
              <a:defRPr/>
            </a:pPr>
            <a:r>
              <a:rPr lang="en-US" sz="4400" b="1" cap="all" dirty="0" smtClean="0">
                <a:solidFill>
                  <a:srgbClr val="FF0000"/>
                </a:solidFill>
                <a:latin typeface="Californian FB" pitchFamily="18" charset="0"/>
                <a:ea typeface="+mj-ea"/>
                <a:cs typeface="+mj-cs"/>
              </a:rPr>
              <a:t>Causes of  </a:t>
            </a:r>
            <a:r>
              <a:rPr lang="en-US" sz="4400" b="1" cap="all" dirty="0">
                <a:solidFill>
                  <a:srgbClr val="FF0000"/>
                </a:solidFill>
                <a:latin typeface="Californian FB" pitchFamily="18" charset="0"/>
                <a:ea typeface="+mj-ea"/>
                <a:cs typeface="+mj-cs"/>
              </a:rPr>
              <a:t>El </a:t>
            </a:r>
            <a:r>
              <a:rPr lang="en-US" sz="4400" b="1" cap="all" dirty="0" smtClean="0">
                <a:solidFill>
                  <a:srgbClr val="FF0000"/>
                </a:solidFill>
                <a:latin typeface="Californian FB" pitchFamily="18" charset="0"/>
                <a:ea typeface="+mj-ea"/>
                <a:cs typeface="+mj-cs"/>
              </a:rPr>
              <a:t>Nino</a:t>
            </a:r>
            <a:endParaRPr lang="en-US" sz="4400" b="1" cap="all" dirty="0">
              <a:solidFill>
                <a:srgbClr val="FF0000"/>
              </a:solidFill>
              <a:latin typeface="Californian FB" pitchFamily="18" charset="0"/>
              <a:ea typeface="+mj-ea"/>
              <a:cs typeface="+mj-cs"/>
            </a:endParaRPr>
          </a:p>
        </p:txBody>
      </p:sp>
      <p:sp>
        <p:nvSpPr>
          <p:cNvPr id="3" name="Rectangle 2"/>
          <p:cNvSpPr/>
          <p:nvPr/>
        </p:nvSpPr>
        <p:spPr>
          <a:xfrm>
            <a:off x="0" y="1981200"/>
            <a:ext cx="9144000" cy="3785652"/>
          </a:xfrm>
          <a:prstGeom prst="rect">
            <a:avLst/>
          </a:prstGeom>
        </p:spPr>
        <p:txBody>
          <a:bodyPr wrap="square">
            <a:spAutoFit/>
          </a:bodyPr>
          <a:lstStyle/>
          <a:p>
            <a:pPr algn="just"/>
            <a:r>
              <a:rPr lang="en-US" sz="4000" b="1" dirty="0" smtClean="0">
                <a:solidFill>
                  <a:schemeClr val="accent6">
                    <a:lumMod val="50000"/>
                  </a:schemeClr>
                </a:solidFill>
                <a:latin typeface="Californian FB" pitchFamily="18" charset="0"/>
              </a:rPr>
              <a:t>The  cause of  El Nino is when the wind that was from east to west came from the equator in the Pacific strongly blows. This usually set up about a half of meters worth of water in the western side of Pacific.</a:t>
            </a:r>
            <a:endParaRPr lang="en-PH" sz="4000" b="1" dirty="0">
              <a:solidFill>
                <a:schemeClr val="accent6">
                  <a:lumMod val="50000"/>
                </a:schemeClr>
              </a:solidFill>
              <a:latin typeface="Californian FB" pitchFamily="18"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8" descr="http://www.eo.ucar.edu/kids/green/images/FEMA_Lakeport.jpg"/>
          <p:cNvPicPr>
            <a:picLocks noChangeAspect="1" noChangeArrowheads="1"/>
          </p:cNvPicPr>
          <p:nvPr/>
        </p:nvPicPr>
        <p:blipFill>
          <a:blip r:embed="rId2" cstate="print"/>
          <a:srcRect/>
          <a:stretch>
            <a:fillRect/>
          </a:stretch>
        </p:blipFill>
        <p:spPr bwMode="auto">
          <a:xfrm>
            <a:off x="0" y="152400"/>
            <a:ext cx="9144000" cy="6858000"/>
          </a:xfrm>
          <a:prstGeom prst="rect">
            <a:avLst/>
          </a:prstGeom>
          <a:noFill/>
          <a:ln w="9525">
            <a:noFill/>
            <a:miter lim="800000"/>
            <a:headEnd/>
            <a:tailEnd/>
          </a:ln>
        </p:spPr>
      </p:pic>
      <p:sp>
        <p:nvSpPr>
          <p:cNvPr id="8" name="Rectangle 2"/>
          <p:cNvSpPr txBox="1">
            <a:spLocks noChangeArrowheads="1"/>
          </p:cNvSpPr>
          <p:nvPr/>
        </p:nvSpPr>
        <p:spPr>
          <a:xfrm>
            <a:off x="0" y="0"/>
            <a:ext cx="9144000" cy="1371600"/>
          </a:xfrm>
          <a:prstGeom prst="rect">
            <a:avLst/>
          </a:prstGeom>
        </p:spPr>
        <p:txBody>
          <a:bodyPr anchor="ctr">
            <a:normAutofit/>
          </a:bodyPr>
          <a:lstStyle/>
          <a:p>
            <a:pPr algn="ctr" fontAlgn="auto">
              <a:spcAft>
                <a:spcPts val="0"/>
              </a:spcAft>
              <a:defRPr/>
            </a:pPr>
            <a:r>
              <a:rPr lang="en-US" sz="4400" b="1" dirty="0" smtClean="0">
                <a:solidFill>
                  <a:srgbClr val="FF0000"/>
                </a:solidFill>
                <a:latin typeface="Californian FB" pitchFamily="18" charset="0"/>
                <a:ea typeface="+mj-ea"/>
                <a:cs typeface="+mj-cs"/>
              </a:rPr>
              <a:t>CAUSES OF LA NINA</a:t>
            </a:r>
            <a:endParaRPr lang="en-US" sz="4400" b="1" dirty="0">
              <a:solidFill>
                <a:srgbClr val="FF0000"/>
              </a:solidFill>
              <a:latin typeface="Californian FB" pitchFamily="18" charset="0"/>
              <a:ea typeface="+mj-ea"/>
              <a:cs typeface="+mj-cs"/>
            </a:endParaRPr>
          </a:p>
        </p:txBody>
      </p:sp>
      <p:sp>
        <p:nvSpPr>
          <p:cNvPr id="3" name="Rectangle 2"/>
          <p:cNvSpPr/>
          <p:nvPr/>
        </p:nvSpPr>
        <p:spPr>
          <a:xfrm>
            <a:off x="0" y="1981200"/>
            <a:ext cx="9144000" cy="4401205"/>
          </a:xfrm>
          <a:prstGeom prst="rect">
            <a:avLst/>
          </a:prstGeom>
        </p:spPr>
        <p:txBody>
          <a:bodyPr wrap="square">
            <a:spAutoFit/>
          </a:bodyPr>
          <a:lstStyle/>
          <a:p>
            <a:pPr algn="just"/>
            <a:r>
              <a:rPr lang="en-US" sz="4000" b="1" dirty="0" smtClean="0">
                <a:solidFill>
                  <a:srgbClr val="FFFF00"/>
                </a:solidFill>
                <a:latin typeface="Californian FB" pitchFamily="18" charset="0"/>
              </a:rPr>
              <a:t>When the trade winds from east goes to west then this </a:t>
            </a:r>
            <a:r>
              <a:rPr lang="en-US" sz="4000" b="1" baseline="0" dirty="0" smtClean="0">
                <a:solidFill>
                  <a:srgbClr val="FFFF00"/>
                </a:solidFill>
                <a:latin typeface="Californian FB" pitchFamily="18" charset="0"/>
              </a:rPr>
              <a:t>cause winds to increase in intensity. Normally, winds blow from the eastern Pacific to the warmer western Pacific.</a:t>
            </a:r>
            <a:r>
              <a:rPr lang="en-US" sz="4000" b="1" dirty="0" smtClean="0">
                <a:solidFill>
                  <a:srgbClr val="FFFF00"/>
                </a:solidFill>
                <a:latin typeface="Californian FB" pitchFamily="18" charset="0"/>
              </a:rPr>
              <a:t> La Nina happens when the </a:t>
            </a:r>
            <a:r>
              <a:rPr lang="en-US" sz="4000" b="1" dirty="0" err="1" smtClean="0">
                <a:solidFill>
                  <a:srgbClr val="FFFF00"/>
                </a:solidFill>
                <a:latin typeface="Californian FB" pitchFamily="18" charset="0"/>
              </a:rPr>
              <a:t>thermocline</a:t>
            </a:r>
            <a:r>
              <a:rPr lang="en-US" sz="4000" b="1" dirty="0" smtClean="0">
                <a:solidFill>
                  <a:srgbClr val="FFFF00"/>
                </a:solidFill>
                <a:latin typeface="Californian FB" pitchFamily="18" charset="0"/>
              </a:rPr>
              <a:t>, trade winds and ocean temperature interacts.</a:t>
            </a: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82" descr="http://www.farmsystemsintl.org/img/far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PH" sz="4400" b="1" dirty="0" smtClean="0">
                <a:solidFill>
                  <a:srgbClr val="FF0000"/>
                </a:solidFill>
                <a:latin typeface="Californian FB" pitchFamily="18" charset="0"/>
              </a:rPr>
              <a:t>EFFECTS OF EL NINO</a:t>
            </a:r>
            <a:endParaRPr lang="en-PH" sz="4400" b="1" dirty="0">
              <a:solidFill>
                <a:srgbClr val="FF0000"/>
              </a:solidFill>
            </a:endParaRPr>
          </a:p>
        </p:txBody>
      </p:sp>
      <p:sp>
        <p:nvSpPr>
          <p:cNvPr id="3" name="Content Placeholder 2"/>
          <p:cNvSpPr>
            <a:spLocks noGrp="1"/>
          </p:cNvSpPr>
          <p:nvPr>
            <p:ph idx="1"/>
          </p:nvPr>
        </p:nvSpPr>
        <p:spPr>
          <a:xfrm>
            <a:off x="0" y="1447800"/>
            <a:ext cx="9144000" cy="5410200"/>
          </a:xfrm>
        </p:spPr>
        <p:txBody>
          <a:bodyPr>
            <a:normAutofit lnSpcReduction="10000"/>
          </a:bodyPr>
          <a:lstStyle/>
          <a:p>
            <a:r>
              <a:rPr lang="en-PH" b="1" dirty="0" smtClean="0">
                <a:solidFill>
                  <a:srgbClr val="FFFF00"/>
                </a:solidFill>
                <a:latin typeface="Californian FB" pitchFamily="18" charset="0"/>
              </a:rPr>
              <a:t>are warmer and drier than average in the Northwest, Northmidwest, and Northmideast United States, and therefore those regions experience reduced snowfalls.</a:t>
            </a:r>
          </a:p>
          <a:p>
            <a:r>
              <a:rPr lang="en-PH" b="1" dirty="0" smtClean="0">
                <a:solidFill>
                  <a:srgbClr val="FFFF00"/>
                </a:solidFill>
                <a:latin typeface="Californian FB" pitchFamily="18" charset="0"/>
              </a:rPr>
              <a:t>wetter winters are present in northwest</a:t>
            </a:r>
            <a:r>
              <a:rPr lang="en-PH" sz="2800" b="1" dirty="0" smtClean="0">
                <a:solidFill>
                  <a:srgbClr val="FFFF00"/>
                </a:solidFill>
                <a:latin typeface="Californian FB" pitchFamily="18" charset="0"/>
              </a:rPr>
              <a:t> Mexico</a:t>
            </a:r>
            <a:r>
              <a:rPr lang="en-PH" b="1" dirty="0" smtClean="0">
                <a:solidFill>
                  <a:srgbClr val="FFFF00"/>
                </a:solidFill>
                <a:latin typeface="Californian FB" pitchFamily="18" charset="0"/>
              </a:rPr>
              <a:t> and the southwest United States including central and southern </a:t>
            </a:r>
            <a:r>
              <a:rPr lang="en-PH" b="1" u="sng" dirty="0" smtClean="0">
                <a:solidFill>
                  <a:srgbClr val="FFFF00"/>
                </a:solidFill>
                <a:latin typeface="Californian FB" pitchFamily="18" charset="0"/>
              </a:rPr>
              <a:t>       </a:t>
            </a:r>
            <a:r>
              <a:rPr lang="en-PH" b="1" dirty="0" smtClean="0">
                <a:solidFill>
                  <a:srgbClr val="FFFF00"/>
                </a:solidFill>
                <a:latin typeface="Californian FB" pitchFamily="18" charset="0"/>
              </a:rPr>
              <a:t>California, Africa, Europe.</a:t>
            </a:r>
          </a:p>
          <a:p>
            <a:r>
              <a:rPr lang="en-PH" b="1" dirty="0" smtClean="0">
                <a:solidFill>
                  <a:srgbClr val="FFFF00"/>
                </a:solidFill>
                <a:latin typeface="Californian FB" pitchFamily="18" charset="0"/>
              </a:rPr>
              <a:t>cooler and wetter than average winters in northeast Mexico and the southeast United States.</a:t>
            </a:r>
          </a:p>
          <a:p>
            <a:r>
              <a:rPr lang="en-PH" b="1" dirty="0" smtClean="0">
                <a:solidFill>
                  <a:srgbClr val="FFFF00"/>
                </a:solidFill>
                <a:latin typeface="Californian FB" pitchFamily="18" charset="0"/>
              </a:rPr>
              <a:t>Tropical cyclones in Japan, Korea and Guam.</a:t>
            </a:r>
          </a:p>
          <a:p>
            <a:r>
              <a:rPr lang="en-PH" b="1" dirty="0" smtClean="0">
                <a:solidFill>
                  <a:srgbClr val="FFFF00"/>
                </a:solidFill>
                <a:latin typeface="Californian FB" pitchFamily="18" charset="0"/>
              </a:rPr>
              <a:t>drier conditions occur in parts of Southeast  and Northern Australia , increasing bush fire.</a:t>
            </a:r>
            <a:endParaRPr lang="en-PH" b="1" dirty="0">
              <a:solidFill>
                <a:srgbClr val="FFFF00"/>
              </a:solidFill>
              <a:latin typeface="Californian FB" pitchFamily="18" charset="0"/>
            </a:endParaRPr>
          </a:p>
        </p:txBody>
      </p:sp>
    </p:spTree>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5" descr="http://img.ibtimes.com/www/data/images/full/2011/08/24/150367-el-nin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417638"/>
          </a:xfrm>
        </p:spPr>
        <p:txBody>
          <a:bodyPr>
            <a:normAutofit/>
          </a:bodyPr>
          <a:lstStyle/>
          <a:p>
            <a:pPr algn="ctr"/>
            <a:r>
              <a:rPr lang="en-PH" sz="4400" b="1" dirty="0" smtClean="0">
                <a:solidFill>
                  <a:srgbClr val="FF0000"/>
                </a:solidFill>
                <a:latin typeface="Californian FB" pitchFamily="18" charset="0"/>
              </a:rPr>
              <a:t>EFFECTS OF EL NINO</a:t>
            </a:r>
            <a:endParaRPr lang="en-PH" sz="4400" b="1" dirty="0">
              <a:solidFill>
                <a:srgbClr val="FF0000"/>
              </a:solidFill>
              <a:latin typeface="Californian FB" pitchFamily="18" charset="0"/>
            </a:endParaRPr>
          </a:p>
        </p:txBody>
      </p:sp>
      <p:sp>
        <p:nvSpPr>
          <p:cNvPr id="3" name="Content Placeholder 2"/>
          <p:cNvSpPr>
            <a:spLocks noGrp="1"/>
          </p:cNvSpPr>
          <p:nvPr>
            <p:ph idx="1"/>
          </p:nvPr>
        </p:nvSpPr>
        <p:spPr>
          <a:xfrm>
            <a:off x="0" y="1447800"/>
            <a:ext cx="8933688" cy="4800600"/>
          </a:xfrm>
        </p:spPr>
        <p:txBody>
          <a:bodyPr>
            <a:noAutofit/>
          </a:bodyPr>
          <a:lstStyle/>
          <a:p>
            <a:pPr algn="just"/>
            <a:r>
              <a:rPr lang="en-US" sz="3400" b="1" dirty="0" smtClean="0">
                <a:solidFill>
                  <a:srgbClr val="FFFF00"/>
                </a:solidFill>
                <a:latin typeface="Californian FB" pitchFamily="18" charset="0"/>
              </a:rPr>
              <a:t>droughts in Australia, North &amp; South America and parts of Africa</a:t>
            </a:r>
          </a:p>
          <a:p>
            <a:pPr algn="just"/>
            <a:r>
              <a:rPr lang="en-US" sz="3400" b="1" dirty="0" smtClean="0">
                <a:solidFill>
                  <a:srgbClr val="FFFF00"/>
                </a:solidFill>
                <a:latin typeface="Californian FB" pitchFamily="18" charset="0"/>
              </a:rPr>
              <a:t>warmer winters for North America, </a:t>
            </a:r>
          </a:p>
          <a:p>
            <a:pPr algn="just"/>
            <a:r>
              <a:rPr lang="en-US" sz="3400" b="1" dirty="0" smtClean="0">
                <a:solidFill>
                  <a:srgbClr val="FFFF00"/>
                </a:solidFill>
                <a:latin typeface="Californian FB" pitchFamily="18" charset="0"/>
              </a:rPr>
              <a:t>countless fishery collapses in South America</a:t>
            </a:r>
          </a:p>
          <a:p>
            <a:pPr algn="just"/>
            <a:r>
              <a:rPr lang="en-US" sz="3400" b="1" dirty="0" smtClean="0">
                <a:solidFill>
                  <a:srgbClr val="FFFF00"/>
                </a:solidFill>
                <a:latin typeface="Californian FB" pitchFamily="18" charset="0"/>
              </a:rPr>
              <a:t>change in water temperatures and the lack of flowing nutrients.</a:t>
            </a:r>
          </a:p>
          <a:p>
            <a:pPr algn="just"/>
            <a:r>
              <a:rPr lang="en-US" sz="3400" b="1" dirty="0">
                <a:solidFill>
                  <a:srgbClr val="FFFF00"/>
                </a:solidFill>
                <a:latin typeface="Californian FB" pitchFamily="18" charset="0"/>
              </a:rPr>
              <a:t>great amounts of rainfall (in the northern hemisphere</a:t>
            </a:r>
            <a:r>
              <a:rPr lang="en-US" sz="3400" b="1" dirty="0" smtClean="0">
                <a:solidFill>
                  <a:srgbClr val="FFFF00"/>
                </a:solidFill>
                <a:latin typeface="Californian FB" pitchFamily="18" charset="0"/>
              </a:rPr>
              <a:t>).</a:t>
            </a:r>
          </a:p>
          <a:p>
            <a:pPr algn="just"/>
            <a:r>
              <a:rPr lang="en-US" sz="3400" b="1" dirty="0">
                <a:solidFill>
                  <a:srgbClr val="FFFF00"/>
                </a:solidFill>
                <a:latin typeface="Californian FB" pitchFamily="18" charset="0"/>
              </a:rPr>
              <a:t>massive marine life die-offs in the </a:t>
            </a:r>
            <a:r>
              <a:rPr lang="en-US" sz="3400" b="1" dirty="0" smtClean="0">
                <a:solidFill>
                  <a:srgbClr val="FFFF00"/>
                </a:solidFill>
                <a:latin typeface="Californian FB" pitchFamily="18" charset="0"/>
              </a:rPr>
              <a:t>Pacific.</a:t>
            </a:r>
            <a:endParaRPr lang="en-PH" sz="3400" b="1" dirty="0">
              <a:solidFill>
                <a:srgbClr val="FFFF00"/>
              </a:solidFill>
              <a:latin typeface="Californian FB" pitchFamily="18" charset="0"/>
            </a:endParaRPr>
          </a:p>
        </p:txBody>
      </p:sp>
    </p:spTree>
  </p:cSld>
  <p:clrMapOvr>
    <a:masterClrMapping/>
  </p:clrMapOvr>
  <p:transition>
    <p:randomBa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6" descr="http://3.bp.blogspot.com/_73pXas7YrOc/SsLX9hzE4vI/AAAAAAAAAzQ/wVxujHDieaM/s1600/typhoon+ondoy+aftermath.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417638"/>
          </a:xfrm>
        </p:spPr>
        <p:txBody>
          <a:bodyPr>
            <a:normAutofit/>
          </a:bodyPr>
          <a:lstStyle/>
          <a:p>
            <a:pPr algn="ctr"/>
            <a:r>
              <a:rPr lang="en-PH" sz="4400" b="1" dirty="0" smtClean="0">
                <a:solidFill>
                  <a:srgbClr val="FF0000"/>
                </a:solidFill>
                <a:latin typeface="Californian FB" pitchFamily="18" charset="0"/>
              </a:rPr>
              <a:t>EFFECTS OF LA NINA</a:t>
            </a:r>
            <a:endParaRPr lang="en-PH" sz="4400" b="1" dirty="0">
              <a:solidFill>
                <a:srgbClr val="FF0000"/>
              </a:solidFill>
              <a:latin typeface="Californian FB" pitchFamily="18" charset="0"/>
            </a:endParaRPr>
          </a:p>
        </p:txBody>
      </p:sp>
      <p:sp>
        <p:nvSpPr>
          <p:cNvPr id="3" name="Content Placeholder 2"/>
          <p:cNvSpPr>
            <a:spLocks noGrp="1"/>
          </p:cNvSpPr>
          <p:nvPr>
            <p:ph idx="1"/>
          </p:nvPr>
        </p:nvSpPr>
        <p:spPr>
          <a:xfrm>
            <a:off x="0" y="1143000"/>
            <a:ext cx="9144000" cy="5334000"/>
          </a:xfrm>
        </p:spPr>
        <p:txBody>
          <a:bodyPr>
            <a:noAutofit/>
          </a:bodyPr>
          <a:lstStyle/>
          <a:p>
            <a:pPr algn="just"/>
            <a:r>
              <a:rPr lang="en-US" sz="2800" b="1" dirty="0" smtClean="0">
                <a:solidFill>
                  <a:srgbClr val="0070C0"/>
                </a:solidFill>
                <a:latin typeface="Californian FB" pitchFamily="18" charset="0"/>
              </a:rPr>
              <a:t>Monsoons</a:t>
            </a:r>
          </a:p>
          <a:p>
            <a:pPr algn="just"/>
            <a:r>
              <a:rPr lang="en-US" sz="2800" b="1" dirty="0" smtClean="0">
                <a:solidFill>
                  <a:srgbClr val="0070C0"/>
                </a:solidFill>
                <a:latin typeface="Californian FB" pitchFamily="18" charset="0"/>
              </a:rPr>
              <a:t>Flooding</a:t>
            </a:r>
          </a:p>
          <a:p>
            <a:pPr algn="just"/>
            <a:r>
              <a:rPr lang="en-US" sz="2800" b="1" dirty="0" smtClean="0">
                <a:solidFill>
                  <a:srgbClr val="0070C0"/>
                </a:solidFill>
                <a:latin typeface="Californian FB" pitchFamily="18" charset="0"/>
              </a:rPr>
              <a:t>active typhoon and hurricane seasons</a:t>
            </a:r>
          </a:p>
          <a:p>
            <a:pPr algn="just"/>
            <a:r>
              <a:rPr lang="en-US" sz="2800" b="1" dirty="0" smtClean="0">
                <a:solidFill>
                  <a:srgbClr val="0070C0"/>
                </a:solidFill>
                <a:latin typeface="Californian FB" pitchFamily="18" charset="0"/>
              </a:rPr>
              <a:t>earlier, heavier snowfall and lower temperatures in northern countries</a:t>
            </a:r>
          </a:p>
          <a:p>
            <a:pPr algn="just"/>
            <a:r>
              <a:rPr lang="en-PH" sz="2800" b="1" dirty="0" smtClean="0">
                <a:solidFill>
                  <a:srgbClr val="0070C0"/>
                </a:solidFill>
                <a:latin typeface="Californian FB" pitchFamily="18" charset="0"/>
              </a:rPr>
              <a:t>wetter-than-normal conditions in Southern Africa, drier-than-normal conditions in Northern Africa</a:t>
            </a:r>
          </a:p>
          <a:p>
            <a:pPr algn="just"/>
            <a:r>
              <a:rPr lang="en-PH" sz="2800" b="1" dirty="0" smtClean="0">
                <a:solidFill>
                  <a:srgbClr val="0070C0"/>
                </a:solidFill>
                <a:latin typeface="Californian FB" pitchFamily="18" charset="0"/>
              </a:rPr>
              <a:t>Tropical cyclones and heavy rainfalls in Asia-Malaysia, Philippines, and Indonesia</a:t>
            </a:r>
          </a:p>
          <a:p>
            <a:pPr algn="just"/>
            <a:r>
              <a:rPr lang="en-PH" sz="2800" b="1" dirty="0" smtClean="0">
                <a:solidFill>
                  <a:srgbClr val="0070C0"/>
                </a:solidFill>
                <a:latin typeface="Californian FB" pitchFamily="18" charset="0"/>
              </a:rPr>
              <a:t>Drought plagues and below-average precipitation in South America,  above-average precipitation in North America</a:t>
            </a:r>
          </a:p>
          <a:p>
            <a:pPr algn="just"/>
            <a:endParaRPr lang="en-PH" sz="2800" b="1" dirty="0">
              <a:solidFill>
                <a:srgbClr val="0070C0"/>
              </a:solidFill>
              <a:latin typeface="Californian FB" pitchFamily="18" charset="0"/>
            </a:endParaRPr>
          </a:p>
        </p:txBody>
      </p:sp>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6"/>
          <p:cNvSpPr txBox="1">
            <a:spLocks noGrp="1" noChangeArrowheads="1"/>
          </p:cNvSpPr>
          <p:nvPr>
            <p:ph type="title"/>
          </p:nvPr>
        </p:nvSpPr>
        <p:spPr bwMode="auto">
          <a:xfrm>
            <a:off x="457200" y="274638"/>
            <a:ext cx="8229600" cy="830262"/>
          </a:xfrm>
          <a:ln>
            <a:miter lim="800000"/>
            <a:headEnd/>
            <a:tailEnd/>
          </a:ln>
        </p:spPr>
        <p:txBody>
          <a:bodyPr>
            <a:spAutoFit/>
          </a:bodyPr>
          <a:lstStyle/>
          <a:p>
            <a:pPr algn="ctr" eaLnBrk="1" fontAlgn="auto" hangingPunct="1">
              <a:spcBef>
                <a:spcPct val="50000"/>
              </a:spcBef>
              <a:spcAft>
                <a:spcPts val="0"/>
              </a:spcAft>
              <a:defRPr/>
            </a:pPr>
            <a:r>
              <a:rPr lang="en-US" sz="2400" b="1" dirty="0">
                <a:solidFill>
                  <a:srgbClr val="CC0000"/>
                </a:solidFill>
                <a:effectLst>
                  <a:outerShdw blurRad="38100" dist="38100" dir="2700000" algn="tl">
                    <a:srgbClr val="C0C0C0"/>
                  </a:outerShdw>
                </a:effectLst>
                <a:latin typeface="Comic Sans MS" pitchFamily="66" charset="0"/>
              </a:rPr>
              <a:t>COMBINED EFFECT OF EL NIÑO-SOUTHERN OSCILLATION (ENSO) IN THE TROPICAL PACIFIC</a:t>
            </a:r>
          </a:p>
        </p:txBody>
      </p:sp>
      <p:pic>
        <p:nvPicPr>
          <p:cNvPr id="22531" name="Picture 42" descr="D:\presentation\Lecture on El Niño\ELNINO.wmf"/>
          <p:cNvPicPr>
            <a:picLocks noChangeAspect="1" noChangeArrowheads="1"/>
          </p:cNvPicPr>
          <p:nvPr/>
        </p:nvPicPr>
        <p:blipFill>
          <a:blip r:embed="rId3" cstate="print"/>
          <a:srcRect/>
          <a:stretch>
            <a:fillRect/>
          </a:stretch>
        </p:blipFill>
        <p:spPr bwMode="auto">
          <a:xfrm>
            <a:off x="304800" y="1447800"/>
            <a:ext cx="3810000" cy="4648200"/>
          </a:xfrm>
          <a:prstGeom prst="rect">
            <a:avLst/>
          </a:prstGeom>
          <a:noFill/>
          <a:ln w="9525">
            <a:noFill/>
            <a:miter lim="800000"/>
            <a:headEnd/>
            <a:tailEnd/>
          </a:ln>
        </p:spPr>
      </p:pic>
      <p:pic>
        <p:nvPicPr>
          <p:cNvPr id="22532" name="Picture 43" descr="D:\presentation\Lecture on El Niño\LANINA.wmf"/>
          <p:cNvPicPr>
            <a:picLocks noChangeAspect="1" noChangeArrowheads="1"/>
          </p:cNvPicPr>
          <p:nvPr/>
        </p:nvPicPr>
        <p:blipFill>
          <a:blip r:embed="rId4" cstate="print"/>
          <a:srcRect/>
          <a:stretch>
            <a:fillRect/>
          </a:stretch>
        </p:blipFill>
        <p:spPr bwMode="auto">
          <a:xfrm>
            <a:off x="4648200" y="1447800"/>
            <a:ext cx="3810000" cy="46482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5" descr="http://media.wiley.com/assets/147/30/0-7645-5243-0_0602.jpg"/>
          <p:cNvPicPr>
            <a:picLocks noChangeAspect="1" noChangeArrowheads="1"/>
          </p:cNvPicPr>
          <p:nvPr/>
        </p:nvPicPr>
        <p:blipFill>
          <a:blip r:embed="rId2" cstate="print"/>
          <a:srcRect/>
          <a:stretch>
            <a:fillRect/>
          </a:stretch>
        </p:blipFill>
        <p:spPr bwMode="auto">
          <a:xfrm>
            <a:off x="0" y="0"/>
            <a:ext cx="8686800" cy="2895600"/>
          </a:xfrm>
          <a:prstGeom prst="rect">
            <a:avLst/>
          </a:prstGeom>
          <a:noFill/>
          <a:ln w="9525">
            <a:noFill/>
            <a:miter lim="800000"/>
            <a:headEnd/>
            <a:tailEnd/>
          </a:ln>
        </p:spPr>
      </p:pic>
      <p:pic>
        <p:nvPicPr>
          <p:cNvPr id="23555" name="Picture 18" descr="http://media.wiley.com/assets/147/31/0-7645-5243-0_0604.jpg"/>
          <p:cNvPicPr>
            <a:picLocks noChangeAspect="1" noChangeArrowheads="1"/>
          </p:cNvPicPr>
          <p:nvPr/>
        </p:nvPicPr>
        <p:blipFill>
          <a:blip r:embed="rId3" cstate="print"/>
          <a:srcRect/>
          <a:stretch>
            <a:fillRect/>
          </a:stretch>
        </p:blipFill>
        <p:spPr bwMode="auto">
          <a:xfrm>
            <a:off x="0" y="3581400"/>
            <a:ext cx="8686800" cy="2667000"/>
          </a:xfrm>
          <a:prstGeom prst="rect">
            <a:avLst/>
          </a:prstGeom>
          <a:noFill/>
          <a:ln w="9525">
            <a:noFill/>
            <a:miter lim="800000"/>
            <a:headEnd/>
            <a:tailEnd/>
          </a:ln>
        </p:spPr>
      </p:pic>
      <p:sp>
        <p:nvSpPr>
          <p:cNvPr id="23556" name="Rectangle 4"/>
          <p:cNvSpPr>
            <a:spLocks noChangeArrowheads="1"/>
          </p:cNvSpPr>
          <p:nvPr/>
        </p:nvSpPr>
        <p:spPr bwMode="auto">
          <a:xfrm>
            <a:off x="0" y="3002112"/>
            <a:ext cx="9144000" cy="461665"/>
          </a:xfrm>
          <a:prstGeom prst="rect">
            <a:avLst/>
          </a:prstGeom>
          <a:noFill/>
          <a:ln w="9525">
            <a:noFill/>
            <a:miter lim="800000"/>
            <a:headEnd/>
            <a:tailEnd/>
          </a:ln>
        </p:spPr>
        <p:txBody>
          <a:bodyPr anchor="ctr">
            <a:spAutoFit/>
          </a:bodyPr>
          <a:lstStyle/>
          <a:p>
            <a:pPr algn="just"/>
            <a:r>
              <a:rPr lang="en-US" sz="2400" b="1" dirty="0">
                <a:ea typeface="Calibri" pitchFamily="34" charset="0"/>
                <a:cs typeface="Times New Roman" pitchFamily="18" charset="0"/>
              </a:rPr>
              <a:t>Global Impacts of El Niño on weathers</a:t>
            </a:r>
            <a:endParaRPr lang="en-US" sz="3600" dirty="0">
              <a:ea typeface="Calibri" pitchFamily="34" charset="0"/>
              <a:cs typeface="Times New Roman" pitchFamily="18" charset="0"/>
            </a:endParaRPr>
          </a:p>
        </p:txBody>
      </p:sp>
      <p:sp>
        <p:nvSpPr>
          <p:cNvPr id="23557" name="Rectangle 5"/>
          <p:cNvSpPr>
            <a:spLocks noChangeArrowheads="1"/>
          </p:cNvSpPr>
          <p:nvPr/>
        </p:nvSpPr>
        <p:spPr bwMode="auto">
          <a:xfrm>
            <a:off x="0" y="6278712"/>
            <a:ext cx="9144000" cy="461665"/>
          </a:xfrm>
          <a:prstGeom prst="rect">
            <a:avLst/>
          </a:prstGeom>
          <a:noFill/>
          <a:ln w="9525">
            <a:noFill/>
            <a:miter lim="800000"/>
            <a:headEnd/>
            <a:tailEnd/>
          </a:ln>
        </p:spPr>
        <p:txBody>
          <a:bodyPr wrap="square" anchor="ctr">
            <a:spAutoFit/>
          </a:bodyPr>
          <a:lstStyle/>
          <a:p>
            <a:pPr algn="just"/>
            <a:r>
              <a:rPr lang="en-US" sz="2400" b="1" dirty="0">
                <a:ea typeface="Calibri" pitchFamily="34" charset="0"/>
                <a:cs typeface="Times New Roman" pitchFamily="18" charset="0"/>
              </a:rPr>
              <a:t>Global Impacts of La Nina on weathers</a:t>
            </a:r>
            <a:endParaRPr lang="en-US" sz="3600" dirty="0">
              <a:ea typeface="Calibri" pitchFamily="34" charset="0"/>
              <a:cs typeface="Times New Roman" pitchFamily="18" charset="0"/>
            </a:endParaRPr>
          </a:p>
        </p:txBody>
      </p:sp>
    </p:spTree>
  </p:cSld>
  <p:clrMapOvr>
    <a:masterClrMapping/>
  </p:clrMapOvr>
  <p:transition>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5029200" y="1074738"/>
            <a:ext cx="4114800" cy="5783262"/>
          </a:xfrm>
          <a:prstGeom prst="rect">
            <a:avLst/>
          </a:prstGeom>
          <a:noFill/>
          <a:ln w="9525">
            <a:noFill/>
            <a:miter lim="800000"/>
            <a:headEnd/>
            <a:tailEnd/>
          </a:ln>
        </p:spPr>
      </p:pic>
      <p:sp>
        <p:nvSpPr>
          <p:cNvPr id="17411" name="Text Box 4"/>
          <p:cNvSpPr txBox="1">
            <a:spLocks noChangeArrowheads="1"/>
          </p:cNvSpPr>
          <p:nvPr/>
        </p:nvSpPr>
        <p:spPr bwMode="auto">
          <a:xfrm>
            <a:off x="0" y="2057400"/>
            <a:ext cx="5029200" cy="4386263"/>
          </a:xfrm>
          <a:prstGeom prst="rect">
            <a:avLst/>
          </a:prstGeom>
          <a:noFill/>
          <a:ln w="9525">
            <a:noFill/>
            <a:miter lim="800000"/>
            <a:headEnd/>
            <a:tailEnd/>
          </a:ln>
        </p:spPr>
        <p:txBody>
          <a:bodyPr>
            <a:spAutoFit/>
          </a:bodyPr>
          <a:lstStyle/>
          <a:p>
            <a:pPr marL="457200" indent="-457200">
              <a:spcBef>
                <a:spcPct val="50000"/>
              </a:spcBef>
            </a:pPr>
            <a:r>
              <a:rPr lang="en-US" b="1">
                <a:latin typeface="Century Schoolbook" pitchFamily="18" charset="0"/>
              </a:rPr>
              <a:t>Climate feedback (“Bjerknes feedback”) between SST and winds</a:t>
            </a:r>
          </a:p>
          <a:p>
            <a:pPr marL="457200" indent="-457200">
              <a:spcBef>
                <a:spcPct val="50000"/>
              </a:spcBef>
            </a:pPr>
            <a:r>
              <a:rPr lang="en-US" b="1">
                <a:latin typeface="Century Schoolbook" pitchFamily="18" charset="0"/>
              </a:rPr>
              <a:t>If trade winds weaken, then </a:t>
            </a:r>
          </a:p>
          <a:p>
            <a:pPr marL="457200" indent="-457200">
              <a:spcBef>
                <a:spcPct val="50000"/>
              </a:spcBef>
              <a:buFont typeface="Lucida Grande"/>
              <a:buAutoNum type="arabicParenBoth"/>
            </a:pPr>
            <a:r>
              <a:rPr lang="en-US" b="1">
                <a:latin typeface="Century Schoolbook" pitchFamily="18" charset="0"/>
              </a:rPr>
              <a:t>Westward surface flow (SEC) weakens, allowing western Pacific warm waters to move eastward</a:t>
            </a:r>
          </a:p>
          <a:p>
            <a:pPr marL="457200" indent="-457200">
              <a:spcBef>
                <a:spcPct val="50000"/>
              </a:spcBef>
              <a:buFont typeface="Lucida Grande"/>
              <a:buAutoNum type="arabicParenBoth"/>
            </a:pPr>
            <a:r>
              <a:rPr lang="en-US" b="1">
                <a:latin typeface="Century Schoolbook" pitchFamily="18" charset="0"/>
              </a:rPr>
              <a:t>cold tongue in eastern equatorial Pacific warms</a:t>
            </a:r>
          </a:p>
          <a:p>
            <a:pPr marL="457200" indent="-457200">
              <a:spcBef>
                <a:spcPct val="50000"/>
              </a:spcBef>
              <a:buFont typeface="Lucida Grande"/>
              <a:buAutoNum type="arabicParenBoth"/>
            </a:pPr>
            <a:r>
              <a:rPr lang="en-US" b="1">
                <a:latin typeface="Century Schoolbook" pitchFamily="18" charset="0"/>
              </a:rPr>
              <a:t>Equatorial SST gradient is thus reduced and this further reduces the tradewinds.</a:t>
            </a:r>
          </a:p>
          <a:p>
            <a:pPr marL="457200" indent="-457200">
              <a:spcBef>
                <a:spcPct val="50000"/>
              </a:spcBef>
              <a:buFont typeface="Lucida Grande"/>
              <a:buAutoNum type="arabicParenBoth"/>
            </a:pPr>
            <a:r>
              <a:rPr lang="en-US" b="1">
                <a:latin typeface="Century Schoolbook" pitchFamily="18" charset="0"/>
              </a:rPr>
              <a:t>This then becomes the El Nino condition.</a:t>
            </a:r>
          </a:p>
        </p:txBody>
      </p:sp>
      <p:sp>
        <p:nvSpPr>
          <p:cNvPr id="7" name="Rectangle 2"/>
          <p:cNvSpPr>
            <a:spLocks noGrp="1" noChangeArrowheads="1"/>
          </p:cNvSpPr>
          <p:nvPr>
            <p:ph type="title"/>
          </p:nvPr>
        </p:nvSpPr>
        <p:spPr>
          <a:xfrm>
            <a:off x="0" y="0"/>
            <a:ext cx="9144000" cy="1066800"/>
          </a:xfrm>
        </p:spPr>
        <p:txBody>
          <a:bodyPr/>
          <a:lstStyle/>
          <a:p>
            <a:pPr algn="ctr" eaLnBrk="1" fontAlgn="auto" hangingPunct="1">
              <a:spcAft>
                <a:spcPts val="0"/>
              </a:spcAft>
              <a:defRPr/>
            </a:pPr>
            <a:r>
              <a:rPr lang="en-US" sz="4100" b="1" dirty="0" smtClean="0">
                <a:latin typeface="Castellar" pitchFamily="18" charset="0"/>
              </a:rPr>
              <a:t>El Niño mechanism</a:t>
            </a:r>
          </a:p>
        </p:txBody>
      </p:sp>
    </p:spTree>
  </p:cSld>
  <p:clrMapOvr>
    <a:masterClrMapping/>
  </p:clrMapOvr>
  <p:transition>
    <p:wheel spokes="2"/>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9219" name="Content Placeholder 3" descr="2009-080--La-Nina-and-El-Nino.gif"/>
          <p:cNvPicPr>
            <a:picLocks noGrp="1" noChangeAspect="1"/>
          </p:cNvPicPr>
          <p:nvPr>
            <p:ph idx="1"/>
          </p:nvPr>
        </p:nvPicPr>
        <p:blipFill>
          <a:blip r:embed="rId2" cstate="print"/>
          <a:srcRect/>
          <a:stretch>
            <a:fillRect/>
          </a:stretch>
        </p:blipFill>
        <p:spPr>
          <a:xfrm>
            <a:off x="52388" y="0"/>
            <a:ext cx="9091612" cy="6858000"/>
          </a:xfrm>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027"/>
          <p:cNvPicPr>
            <a:picLocks noChangeAspect="1" noChangeArrowheads="1"/>
          </p:cNvPicPr>
          <p:nvPr/>
        </p:nvPicPr>
        <p:blipFill>
          <a:blip r:embed="rId3" cstate="print"/>
          <a:srcRect/>
          <a:stretch>
            <a:fillRect/>
          </a:stretch>
        </p:blipFill>
        <p:spPr bwMode="auto">
          <a:xfrm>
            <a:off x="4953000" y="1074738"/>
            <a:ext cx="4191000" cy="5783262"/>
          </a:xfrm>
          <a:prstGeom prst="rect">
            <a:avLst/>
          </a:prstGeom>
          <a:noFill/>
          <a:ln w="9525">
            <a:noFill/>
            <a:miter lim="800000"/>
            <a:headEnd/>
            <a:tailEnd/>
          </a:ln>
        </p:spPr>
      </p:pic>
      <p:sp>
        <p:nvSpPr>
          <p:cNvPr id="19459" name="Text Box 1028"/>
          <p:cNvSpPr txBox="1">
            <a:spLocks noChangeArrowheads="1"/>
          </p:cNvSpPr>
          <p:nvPr/>
        </p:nvSpPr>
        <p:spPr bwMode="auto">
          <a:xfrm>
            <a:off x="152400" y="2057400"/>
            <a:ext cx="5029200" cy="3694113"/>
          </a:xfrm>
          <a:prstGeom prst="rect">
            <a:avLst/>
          </a:prstGeom>
          <a:noFill/>
          <a:ln w="9525">
            <a:noFill/>
            <a:miter lim="800000"/>
            <a:headEnd/>
            <a:tailEnd/>
          </a:ln>
        </p:spPr>
        <p:txBody>
          <a:bodyPr>
            <a:spAutoFit/>
          </a:bodyPr>
          <a:lstStyle/>
          <a:p>
            <a:pPr marL="457200" indent="-457200">
              <a:spcBef>
                <a:spcPct val="50000"/>
              </a:spcBef>
            </a:pPr>
            <a:r>
              <a:rPr lang="en-US" b="1">
                <a:latin typeface="Century Schoolbook" pitchFamily="18" charset="0"/>
              </a:rPr>
              <a:t>If trade winds strengthen, then </a:t>
            </a:r>
          </a:p>
          <a:p>
            <a:pPr marL="457200" indent="-457200">
              <a:spcBef>
                <a:spcPct val="50000"/>
              </a:spcBef>
              <a:buFont typeface="Lucida Grande"/>
              <a:buAutoNum type="arabicParenBoth"/>
            </a:pPr>
            <a:r>
              <a:rPr lang="en-US" b="1">
                <a:latin typeface="Century Schoolbook" pitchFamily="18" charset="0"/>
              </a:rPr>
              <a:t>Westward surface flow (SEC) strengthens, warm pool stays in west</a:t>
            </a:r>
          </a:p>
          <a:p>
            <a:pPr marL="457200" indent="-457200">
              <a:spcBef>
                <a:spcPct val="50000"/>
              </a:spcBef>
              <a:buFont typeface="Lucida Grande"/>
              <a:buAutoNum type="arabicParenBoth"/>
            </a:pPr>
            <a:r>
              <a:rPr lang="en-US" b="1">
                <a:latin typeface="Century Schoolbook" pitchFamily="18" charset="0"/>
              </a:rPr>
              <a:t>Upwelling in east provides cold surface water there</a:t>
            </a:r>
          </a:p>
          <a:p>
            <a:pPr marL="457200" indent="-457200">
              <a:spcBef>
                <a:spcPct val="50000"/>
              </a:spcBef>
              <a:buFont typeface="Lucida Grande"/>
              <a:buAutoNum type="arabicParenBoth"/>
            </a:pPr>
            <a:r>
              <a:rPr lang="en-US" b="1">
                <a:latin typeface="Century Schoolbook" pitchFamily="18" charset="0"/>
              </a:rPr>
              <a:t>Equatorial SST gradient is thus increased  and this further increases  the tradewinds.</a:t>
            </a:r>
          </a:p>
          <a:p>
            <a:pPr marL="457200" indent="-457200">
              <a:spcBef>
                <a:spcPct val="50000"/>
              </a:spcBef>
              <a:buFont typeface="Lucida Grande"/>
              <a:buAutoNum type="arabicParenBoth"/>
            </a:pPr>
            <a:r>
              <a:rPr lang="en-US" b="1">
                <a:latin typeface="Century Schoolbook" pitchFamily="18" charset="0"/>
              </a:rPr>
              <a:t>This then becomes the La Nina condition.</a:t>
            </a:r>
          </a:p>
        </p:txBody>
      </p:sp>
      <p:pic>
        <p:nvPicPr>
          <p:cNvPr id="19460" name="Picture 1030"/>
          <p:cNvPicPr>
            <a:picLocks noChangeAspect="1" noChangeArrowheads="1"/>
          </p:cNvPicPr>
          <p:nvPr/>
        </p:nvPicPr>
        <p:blipFill>
          <a:blip r:embed="rId4" cstate="print"/>
          <a:srcRect/>
          <a:stretch>
            <a:fillRect/>
          </a:stretch>
        </p:blipFill>
        <p:spPr bwMode="auto">
          <a:xfrm>
            <a:off x="5410200" y="3862388"/>
            <a:ext cx="3733800" cy="2995612"/>
          </a:xfrm>
          <a:prstGeom prst="rect">
            <a:avLst/>
          </a:prstGeom>
          <a:noFill/>
          <a:ln w="9525">
            <a:noFill/>
            <a:miter lim="800000"/>
            <a:headEnd/>
            <a:tailEnd/>
          </a:ln>
        </p:spPr>
      </p:pic>
      <p:sp>
        <p:nvSpPr>
          <p:cNvPr id="10" name="Title 8"/>
          <p:cNvSpPr>
            <a:spLocks noGrp="1"/>
          </p:cNvSpPr>
          <p:nvPr>
            <p:ph type="title"/>
          </p:nvPr>
        </p:nvSpPr>
        <p:spPr>
          <a:xfrm>
            <a:off x="0" y="0"/>
            <a:ext cx="9144000" cy="1066800"/>
          </a:xfrm>
        </p:spPr>
        <p:txBody>
          <a:bodyPr/>
          <a:lstStyle/>
          <a:p>
            <a:pPr algn="ctr" eaLnBrk="1" fontAlgn="auto" hangingPunct="1">
              <a:spcAft>
                <a:spcPts val="0"/>
              </a:spcAft>
              <a:defRPr/>
            </a:pPr>
            <a:r>
              <a:rPr lang="en-US" sz="4100" b="1" dirty="0" smtClean="0">
                <a:latin typeface="Castellar" pitchFamily="18" charset="0"/>
              </a:rPr>
              <a:t>La Niña mechanism</a:t>
            </a:r>
            <a:endParaRPr lang="en-US" sz="4100" b="1" dirty="0"/>
          </a:p>
        </p:txBody>
      </p:sp>
    </p:spTree>
  </p:cSld>
  <p:clrMapOvr>
    <a:masterClrMapping/>
  </p:clrMapOvr>
  <p:transition>
    <p:wheel spokes="2"/>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0"/>
            <a:ext cx="9144000" cy="6858000"/>
          </a:xfrm>
        </p:spPr>
        <p:style>
          <a:lnRef idx="1">
            <a:schemeClr val="accent4"/>
          </a:lnRef>
          <a:fillRef idx="3">
            <a:schemeClr val="accent4"/>
          </a:fillRef>
          <a:effectRef idx="2">
            <a:schemeClr val="accent4"/>
          </a:effectRef>
          <a:fontRef idx="minor">
            <a:schemeClr val="lt1"/>
          </a:fontRef>
        </p:style>
        <p:txBody>
          <a:bodyPr>
            <a:noAutofit/>
          </a:bodyPr>
          <a:lstStyle/>
          <a:p>
            <a:pPr algn="ctr">
              <a:buNone/>
            </a:pPr>
            <a:r>
              <a:rPr lang="en-PH" b="1" dirty="0" smtClean="0">
                <a:solidFill>
                  <a:srgbClr val="0070C0"/>
                </a:solidFill>
                <a:latin typeface="Californian FB" pitchFamily="18" charset="0"/>
              </a:rPr>
              <a:t>WALKER CIRCULATION</a:t>
            </a:r>
          </a:p>
          <a:p>
            <a:pPr algn="just">
              <a:buNone/>
            </a:pPr>
            <a:r>
              <a:rPr lang="en-PH" sz="2800" b="1" dirty="0" smtClean="0">
                <a:solidFill>
                  <a:schemeClr val="bg1"/>
                </a:solidFill>
                <a:latin typeface="Californian FB" pitchFamily="18" charset="0"/>
              </a:rPr>
              <a:t>		</a:t>
            </a:r>
            <a:r>
              <a:rPr lang="en-PH" sz="3000" b="1" dirty="0" smtClean="0">
                <a:solidFill>
                  <a:schemeClr val="bg1"/>
                </a:solidFill>
                <a:latin typeface="Californian FB" pitchFamily="18" charset="0"/>
              </a:rPr>
              <a:t>During non-El Niño conditions, the Walker circulation is seen at the surface as easterly trade winds that move water and air warmed by the sun toward the west. This also creates ocean upwelling off the coasts of Peru and Ecuador and brings nutrient-rich cold water to the surface, increasing fishing stocks. The western side of the equatorial Pacific is characterized by warm, wet low pressure weather as the collected moisture is dumped in the form of typhoons and thunderstorms. The ocean is some 60 centimetres (24 in) higher in the western Pacific as the result of this motion.</a:t>
            </a:r>
            <a:endParaRPr lang="en-PH" sz="3000" b="1" dirty="0">
              <a:solidFill>
                <a:schemeClr val="bg1"/>
              </a:solidFill>
              <a:latin typeface="Californian FB" pitchFamily="18" charset="0"/>
            </a:endParaRPr>
          </a:p>
        </p:txBody>
      </p:sp>
    </p:spTree>
  </p:cSld>
  <p:clrMapOvr>
    <a:masterClrMapping/>
  </p:clrMapOvr>
  <p:transition>
    <p:diamon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Documents and Settings\JMA283C\My Documents\My Pictures\sky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grpSp>
        <p:nvGrpSpPr>
          <p:cNvPr id="2" name="Group 31"/>
          <p:cNvGrpSpPr>
            <a:grpSpLocks/>
          </p:cNvGrpSpPr>
          <p:nvPr/>
        </p:nvGrpSpPr>
        <p:grpSpPr bwMode="auto">
          <a:xfrm>
            <a:off x="280988" y="882650"/>
            <a:ext cx="4291012" cy="468313"/>
            <a:chOff x="0" y="0"/>
            <a:chExt cx="2050" cy="394"/>
          </a:xfrm>
        </p:grpSpPr>
        <p:sp>
          <p:nvSpPr>
            <p:cNvPr id="24615" name="Rectangle 32"/>
            <p:cNvSpPr>
              <a:spLocks noChangeArrowheads="1"/>
            </p:cNvSpPr>
            <p:nvPr/>
          </p:nvSpPr>
          <p:spPr bwMode="auto">
            <a:xfrm>
              <a:off x="0" y="0"/>
              <a:ext cx="2050" cy="394"/>
            </a:xfrm>
            <a:prstGeom prst="rect">
              <a:avLst/>
            </a:prstGeom>
            <a:solidFill>
              <a:srgbClr val="F3F3F3"/>
            </a:solidFill>
            <a:ln w="9525">
              <a:noFill/>
              <a:miter lim="800000"/>
              <a:headEnd/>
              <a:tailEnd/>
            </a:ln>
          </p:spPr>
          <p:txBody>
            <a:bodyPr/>
            <a:lstStyle/>
            <a:p>
              <a:endParaRPr lang="en-US">
                <a:solidFill>
                  <a:schemeClr val="bg1"/>
                </a:solidFill>
                <a:latin typeface="Century Schoolbook" pitchFamily="18" charset="0"/>
              </a:endParaRPr>
            </a:p>
          </p:txBody>
        </p:sp>
        <p:grpSp>
          <p:nvGrpSpPr>
            <p:cNvPr id="3" name="Group 33"/>
            <p:cNvGrpSpPr>
              <a:grpSpLocks/>
            </p:cNvGrpSpPr>
            <p:nvPr/>
          </p:nvGrpSpPr>
          <p:grpSpPr bwMode="auto">
            <a:xfrm>
              <a:off x="0" y="0"/>
              <a:ext cx="2050" cy="394"/>
              <a:chOff x="0" y="0"/>
              <a:chExt cx="2050" cy="394"/>
            </a:xfrm>
          </p:grpSpPr>
          <p:sp>
            <p:nvSpPr>
              <p:cNvPr id="24617" name="Rectangle 34"/>
              <p:cNvSpPr>
                <a:spLocks noChangeArrowheads="1"/>
              </p:cNvSpPr>
              <p:nvPr/>
            </p:nvSpPr>
            <p:spPr bwMode="auto">
              <a:xfrm>
                <a:off x="43" y="0"/>
                <a:ext cx="1964" cy="394"/>
              </a:xfrm>
              <a:prstGeom prst="rect">
                <a:avLst/>
              </a:prstGeom>
              <a:solidFill>
                <a:srgbClr val="F3F3F3"/>
              </a:solidFill>
              <a:ln w="9525">
                <a:noFill/>
                <a:miter lim="800000"/>
                <a:headEnd/>
                <a:tailEnd/>
              </a:ln>
            </p:spPr>
            <p:txBody>
              <a:bodyPr/>
              <a:lstStyle/>
              <a:p>
                <a:pPr algn="ctr"/>
                <a:r>
                  <a:rPr lang="en-US" sz="2000" b="1">
                    <a:solidFill>
                      <a:schemeClr val="bg1"/>
                    </a:solidFill>
                    <a:cs typeface="Arial" pitchFamily="34" charset="0"/>
                  </a:rPr>
                  <a:t>During El Niño Episode</a:t>
                </a:r>
                <a:endParaRPr lang="en-US" sz="2000" b="1">
                  <a:solidFill>
                    <a:schemeClr val="bg1"/>
                  </a:solidFill>
                  <a:latin typeface="Courier New" pitchFamily="49" charset="0"/>
                  <a:cs typeface="Courier New" pitchFamily="49" charset="0"/>
                </a:endParaRPr>
              </a:p>
              <a:p>
                <a:pPr algn="ctr" eaLnBrk="0" hangingPunct="0"/>
                <a:endParaRPr lang="en-US" sz="2000">
                  <a:solidFill>
                    <a:schemeClr val="bg1"/>
                  </a:solidFill>
                  <a:latin typeface="Century Schoolbook" pitchFamily="18" charset="0"/>
                </a:endParaRPr>
              </a:p>
            </p:txBody>
          </p:sp>
          <p:sp>
            <p:nvSpPr>
              <p:cNvPr id="24618" name="Rectangle 35"/>
              <p:cNvSpPr>
                <a:spLocks noChangeArrowheads="1"/>
              </p:cNvSpPr>
              <p:nvPr/>
            </p:nvSpPr>
            <p:spPr bwMode="auto">
              <a:xfrm>
                <a:off x="0" y="0"/>
                <a:ext cx="2050" cy="394"/>
              </a:xfrm>
              <a:prstGeom prst="rect">
                <a:avLst/>
              </a:prstGeom>
              <a:noFill/>
              <a:ln w="7">
                <a:solidFill>
                  <a:srgbClr val="A0A0A0"/>
                </a:solidFill>
                <a:miter lim="800000"/>
                <a:headEnd/>
                <a:tailEnd/>
              </a:ln>
            </p:spPr>
            <p:txBody>
              <a:bodyPr/>
              <a:lstStyle/>
              <a:p>
                <a:endParaRPr lang="en-US">
                  <a:solidFill>
                    <a:schemeClr val="bg1"/>
                  </a:solidFill>
                  <a:latin typeface="Century Schoolbook" pitchFamily="18" charset="0"/>
                </a:endParaRPr>
              </a:p>
            </p:txBody>
          </p:sp>
        </p:grpSp>
      </p:grpSp>
      <p:grpSp>
        <p:nvGrpSpPr>
          <p:cNvPr id="4" name="Group 36"/>
          <p:cNvGrpSpPr>
            <a:grpSpLocks/>
          </p:cNvGrpSpPr>
          <p:nvPr/>
        </p:nvGrpSpPr>
        <p:grpSpPr bwMode="auto">
          <a:xfrm>
            <a:off x="4495800" y="882650"/>
            <a:ext cx="4167188" cy="468313"/>
            <a:chOff x="2050" y="0"/>
            <a:chExt cx="2050" cy="394"/>
          </a:xfrm>
        </p:grpSpPr>
        <p:sp>
          <p:nvSpPr>
            <p:cNvPr id="24611" name="Rectangle 37"/>
            <p:cNvSpPr>
              <a:spLocks noChangeArrowheads="1"/>
            </p:cNvSpPr>
            <p:nvPr/>
          </p:nvSpPr>
          <p:spPr bwMode="auto">
            <a:xfrm>
              <a:off x="2050" y="0"/>
              <a:ext cx="2050" cy="394"/>
            </a:xfrm>
            <a:prstGeom prst="rect">
              <a:avLst/>
            </a:prstGeom>
            <a:solidFill>
              <a:srgbClr val="F3F3F3"/>
            </a:solidFill>
            <a:ln w="9525">
              <a:noFill/>
              <a:miter lim="800000"/>
              <a:headEnd/>
              <a:tailEnd/>
            </a:ln>
          </p:spPr>
          <p:txBody>
            <a:bodyPr/>
            <a:lstStyle/>
            <a:p>
              <a:endParaRPr lang="en-US">
                <a:solidFill>
                  <a:schemeClr val="bg1"/>
                </a:solidFill>
                <a:latin typeface="Century Schoolbook" pitchFamily="18" charset="0"/>
              </a:endParaRPr>
            </a:p>
          </p:txBody>
        </p:sp>
        <p:grpSp>
          <p:nvGrpSpPr>
            <p:cNvPr id="5" name="Group 38"/>
            <p:cNvGrpSpPr>
              <a:grpSpLocks/>
            </p:cNvGrpSpPr>
            <p:nvPr/>
          </p:nvGrpSpPr>
          <p:grpSpPr bwMode="auto">
            <a:xfrm>
              <a:off x="2050" y="0"/>
              <a:ext cx="2050" cy="394"/>
              <a:chOff x="2050" y="0"/>
              <a:chExt cx="2050" cy="394"/>
            </a:xfrm>
          </p:grpSpPr>
          <p:sp>
            <p:nvSpPr>
              <p:cNvPr id="24613" name="Rectangle 39"/>
              <p:cNvSpPr>
                <a:spLocks noChangeArrowheads="1"/>
              </p:cNvSpPr>
              <p:nvPr/>
            </p:nvSpPr>
            <p:spPr bwMode="auto">
              <a:xfrm>
                <a:off x="2093" y="0"/>
                <a:ext cx="1964" cy="394"/>
              </a:xfrm>
              <a:prstGeom prst="rect">
                <a:avLst/>
              </a:prstGeom>
              <a:solidFill>
                <a:srgbClr val="F3F3F3"/>
              </a:solidFill>
              <a:ln w="9525">
                <a:noFill/>
                <a:miter lim="800000"/>
                <a:headEnd/>
                <a:tailEnd/>
              </a:ln>
            </p:spPr>
            <p:txBody>
              <a:bodyPr/>
              <a:lstStyle/>
              <a:p>
                <a:pPr algn="ctr"/>
                <a:r>
                  <a:rPr lang="en-US" sz="2000" b="1">
                    <a:solidFill>
                      <a:schemeClr val="bg1"/>
                    </a:solidFill>
                    <a:cs typeface="Arial" pitchFamily="34" charset="0"/>
                  </a:rPr>
                  <a:t>During La Niña Episode</a:t>
                </a:r>
                <a:endParaRPr lang="en-US" sz="2000" b="1">
                  <a:solidFill>
                    <a:schemeClr val="bg1"/>
                  </a:solidFill>
                  <a:latin typeface="Courier New" pitchFamily="49" charset="0"/>
                  <a:cs typeface="Courier New" pitchFamily="49" charset="0"/>
                </a:endParaRPr>
              </a:p>
              <a:p>
                <a:pPr algn="ctr" eaLnBrk="0" hangingPunct="0"/>
                <a:endParaRPr lang="en-US" sz="2000">
                  <a:solidFill>
                    <a:schemeClr val="bg1"/>
                  </a:solidFill>
                  <a:latin typeface="Century Schoolbook" pitchFamily="18" charset="0"/>
                </a:endParaRPr>
              </a:p>
            </p:txBody>
          </p:sp>
          <p:sp>
            <p:nvSpPr>
              <p:cNvPr id="24614" name="Rectangle 40"/>
              <p:cNvSpPr>
                <a:spLocks noChangeArrowheads="1"/>
              </p:cNvSpPr>
              <p:nvPr/>
            </p:nvSpPr>
            <p:spPr bwMode="auto">
              <a:xfrm>
                <a:off x="2050" y="0"/>
                <a:ext cx="2050" cy="394"/>
              </a:xfrm>
              <a:prstGeom prst="rect">
                <a:avLst/>
              </a:prstGeom>
              <a:noFill/>
              <a:ln w="7">
                <a:solidFill>
                  <a:srgbClr val="A0A0A0"/>
                </a:solidFill>
                <a:miter lim="800000"/>
                <a:headEnd/>
                <a:tailEnd/>
              </a:ln>
            </p:spPr>
            <p:txBody>
              <a:bodyPr/>
              <a:lstStyle/>
              <a:p>
                <a:endParaRPr lang="en-US">
                  <a:solidFill>
                    <a:schemeClr val="bg1"/>
                  </a:solidFill>
                  <a:latin typeface="Century Schoolbook" pitchFamily="18" charset="0"/>
                </a:endParaRPr>
              </a:p>
            </p:txBody>
          </p:sp>
        </p:grpSp>
      </p:grpSp>
      <p:grpSp>
        <p:nvGrpSpPr>
          <p:cNvPr id="6" name="Group 41"/>
          <p:cNvGrpSpPr>
            <a:grpSpLocks/>
          </p:cNvGrpSpPr>
          <p:nvPr/>
        </p:nvGrpSpPr>
        <p:grpSpPr bwMode="auto">
          <a:xfrm>
            <a:off x="304800" y="1331913"/>
            <a:ext cx="4191000" cy="5257800"/>
            <a:chOff x="0" y="394"/>
            <a:chExt cx="2050" cy="1772"/>
          </a:xfrm>
        </p:grpSpPr>
        <p:sp>
          <p:nvSpPr>
            <p:cNvPr id="24609" name="Rectangle 42"/>
            <p:cNvSpPr>
              <a:spLocks noChangeArrowheads="1"/>
            </p:cNvSpPr>
            <p:nvPr/>
          </p:nvSpPr>
          <p:spPr bwMode="auto">
            <a:xfrm>
              <a:off x="43" y="394"/>
              <a:ext cx="1964" cy="1772"/>
            </a:xfrm>
            <a:prstGeom prst="rect">
              <a:avLst/>
            </a:prstGeom>
            <a:noFill/>
            <a:ln w="25400">
              <a:noFill/>
              <a:miter lim="800000"/>
              <a:headEnd/>
              <a:tailEnd/>
            </a:ln>
          </p:spPr>
          <p:txBody>
            <a:bodyPr/>
            <a:lstStyle/>
            <a:p>
              <a:pPr indent="-342900" algn="just">
                <a:tabLst>
                  <a:tab pos="457200" algn="l"/>
                </a:tabLst>
              </a:pPr>
              <a:r>
                <a:rPr lang="en-US" sz="1100">
                  <a:solidFill>
                    <a:schemeClr val="bg1"/>
                  </a:solidFill>
                  <a:cs typeface="Arial" pitchFamily="34" charset="0"/>
                </a:rPr>
                <a:t> </a:t>
              </a:r>
              <a:endParaRPr lang="en-US" sz="1000">
                <a:solidFill>
                  <a:schemeClr val="bg1"/>
                </a:solidFill>
                <a:latin typeface="Courier New" pitchFamily="49" charset="0"/>
                <a:cs typeface="Courier New" pitchFamily="49" charset="0"/>
              </a:endParaRPr>
            </a:p>
            <a:p>
              <a:pPr indent="-342900" algn="just" eaLnBrk="0" hangingPunct="0">
                <a:tabLst>
                  <a:tab pos="457200" algn="l"/>
                </a:tabLst>
              </a:pPr>
              <a:r>
                <a:rPr lang="en-US" sz="1100">
                  <a:solidFill>
                    <a:schemeClr val="bg1"/>
                  </a:solidFill>
                  <a:latin typeface="Symbol" pitchFamily="18" charset="2"/>
                  <a:ea typeface="MS Mincho" pitchFamily="49" charset="-128"/>
                </a:rPr>
                <a:t>·</a:t>
              </a:r>
              <a:r>
                <a:rPr lang="en-US" sz="700">
                  <a:solidFill>
                    <a:schemeClr val="bg1"/>
                  </a:solidFill>
                  <a:latin typeface="Century Schoolbook" pitchFamily="18" charset="0"/>
                  <a:cs typeface="Times New Roman" pitchFamily="18" charset="0"/>
                </a:rPr>
                <a:t>             </a:t>
              </a:r>
              <a:r>
                <a:rPr lang="en-US" sz="1400">
                  <a:solidFill>
                    <a:schemeClr val="bg1"/>
                  </a:solidFill>
                  <a:latin typeface="Century Schoolbook" pitchFamily="18" charset="0"/>
                  <a:cs typeface="Times New Roman" pitchFamily="18" charset="0"/>
                </a:rPr>
                <a:t> </a:t>
              </a:r>
              <a:endParaRPr lang="en-US" sz="1400">
                <a:solidFill>
                  <a:schemeClr val="bg1"/>
                </a:solidFill>
                <a:latin typeface="Century Schoolbook" pitchFamily="18" charset="0"/>
              </a:endParaRPr>
            </a:p>
          </p:txBody>
        </p:sp>
        <p:sp>
          <p:nvSpPr>
            <p:cNvPr id="24610" name="Rectangle 43"/>
            <p:cNvSpPr>
              <a:spLocks noChangeArrowheads="1"/>
            </p:cNvSpPr>
            <p:nvPr/>
          </p:nvSpPr>
          <p:spPr bwMode="auto">
            <a:xfrm>
              <a:off x="0" y="394"/>
              <a:ext cx="2050" cy="1772"/>
            </a:xfrm>
            <a:prstGeom prst="rect">
              <a:avLst/>
            </a:prstGeom>
            <a:noFill/>
            <a:ln w="25400">
              <a:noFill/>
              <a:miter lim="800000"/>
              <a:headEnd/>
              <a:tailEnd/>
            </a:ln>
          </p:spPr>
          <p:txBody>
            <a:bodyPr/>
            <a:lstStyle/>
            <a:p>
              <a:endParaRPr lang="en-US">
                <a:solidFill>
                  <a:schemeClr val="bg1"/>
                </a:solidFill>
                <a:latin typeface="Century Schoolbook" pitchFamily="18" charset="0"/>
              </a:endParaRPr>
            </a:p>
          </p:txBody>
        </p:sp>
      </p:grpSp>
      <p:grpSp>
        <p:nvGrpSpPr>
          <p:cNvPr id="7" name="Group 44"/>
          <p:cNvGrpSpPr>
            <a:grpSpLocks/>
          </p:cNvGrpSpPr>
          <p:nvPr/>
        </p:nvGrpSpPr>
        <p:grpSpPr bwMode="auto">
          <a:xfrm>
            <a:off x="4495800" y="1350963"/>
            <a:ext cx="4167188" cy="5257800"/>
            <a:chOff x="2050" y="394"/>
            <a:chExt cx="2050" cy="1772"/>
          </a:xfrm>
        </p:grpSpPr>
        <p:sp>
          <p:nvSpPr>
            <p:cNvPr id="24607" name="Rectangle 45"/>
            <p:cNvSpPr>
              <a:spLocks noChangeArrowheads="1"/>
            </p:cNvSpPr>
            <p:nvPr/>
          </p:nvSpPr>
          <p:spPr bwMode="auto">
            <a:xfrm>
              <a:off x="2093" y="394"/>
              <a:ext cx="1964" cy="1772"/>
            </a:xfrm>
            <a:prstGeom prst="rect">
              <a:avLst/>
            </a:prstGeom>
            <a:noFill/>
            <a:ln w="25400">
              <a:noFill/>
              <a:miter lim="800000"/>
              <a:headEnd/>
              <a:tailEnd/>
            </a:ln>
          </p:spPr>
          <p:txBody>
            <a:bodyPr/>
            <a:lstStyle/>
            <a:p>
              <a:pPr indent="-342900" algn="just">
                <a:tabLst>
                  <a:tab pos="425450" algn="l"/>
                  <a:tab pos="1371600" algn="l"/>
                </a:tabLst>
              </a:pPr>
              <a:r>
                <a:rPr lang="en-US" sz="1100">
                  <a:solidFill>
                    <a:schemeClr val="bg1"/>
                  </a:solidFill>
                  <a:cs typeface="Arial" pitchFamily="34" charset="0"/>
                </a:rPr>
                <a:t> </a:t>
              </a:r>
              <a:endParaRPr lang="en-US" sz="1000">
                <a:solidFill>
                  <a:schemeClr val="bg1"/>
                </a:solidFill>
                <a:latin typeface="Courier New" pitchFamily="49" charset="0"/>
                <a:cs typeface="Courier New" pitchFamily="49" charset="0"/>
              </a:endParaRPr>
            </a:p>
            <a:p>
              <a:pPr indent="-342900" algn="just" eaLnBrk="0" hangingPunct="0">
                <a:tabLst>
                  <a:tab pos="425450" algn="l"/>
                  <a:tab pos="1371600" algn="l"/>
                </a:tabLst>
              </a:pPr>
              <a:endParaRPr lang="en-US">
                <a:solidFill>
                  <a:schemeClr val="bg1"/>
                </a:solidFill>
                <a:latin typeface="Century Schoolbook" pitchFamily="18" charset="0"/>
              </a:endParaRPr>
            </a:p>
          </p:txBody>
        </p:sp>
        <p:sp>
          <p:nvSpPr>
            <p:cNvPr id="24608" name="Rectangle 46"/>
            <p:cNvSpPr>
              <a:spLocks noChangeArrowheads="1"/>
            </p:cNvSpPr>
            <p:nvPr/>
          </p:nvSpPr>
          <p:spPr bwMode="auto">
            <a:xfrm>
              <a:off x="2050" y="394"/>
              <a:ext cx="2050" cy="1772"/>
            </a:xfrm>
            <a:prstGeom prst="rect">
              <a:avLst/>
            </a:prstGeom>
            <a:noFill/>
            <a:ln w="25400">
              <a:noFill/>
              <a:miter lim="800000"/>
              <a:headEnd/>
              <a:tailEnd/>
            </a:ln>
          </p:spPr>
          <p:txBody>
            <a:bodyPr/>
            <a:lstStyle/>
            <a:p>
              <a:endParaRPr lang="en-US">
                <a:solidFill>
                  <a:schemeClr val="bg1"/>
                </a:solidFill>
                <a:latin typeface="Century Schoolbook" pitchFamily="18" charset="0"/>
              </a:endParaRPr>
            </a:p>
          </p:txBody>
        </p:sp>
      </p:grpSp>
      <p:sp>
        <p:nvSpPr>
          <p:cNvPr id="24583" name="Rectangle 47"/>
          <p:cNvSpPr>
            <a:spLocks noChangeArrowheads="1"/>
          </p:cNvSpPr>
          <p:nvPr/>
        </p:nvSpPr>
        <p:spPr bwMode="auto">
          <a:xfrm>
            <a:off x="152400" y="874713"/>
            <a:ext cx="8763000" cy="5410200"/>
          </a:xfrm>
          <a:prstGeom prst="rect">
            <a:avLst/>
          </a:prstGeom>
          <a:noFill/>
          <a:ln w="25400">
            <a:solidFill>
              <a:schemeClr val="folHlink"/>
            </a:solidFill>
            <a:miter lim="800000"/>
            <a:headEnd/>
            <a:tailEnd/>
          </a:ln>
        </p:spPr>
        <p:txBody>
          <a:bodyPr/>
          <a:lstStyle/>
          <a:p>
            <a:endParaRPr lang="en-US">
              <a:solidFill>
                <a:schemeClr val="bg1"/>
              </a:solidFill>
              <a:latin typeface="Century Schoolbook" pitchFamily="18" charset="0"/>
            </a:endParaRPr>
          </a:p>
        </p:txBody>
      </p:sp>
      <p:sp>
        <p:nvSpPr>
          <p:cNvPr id="13360" name="Text Box 48"/>
          <p:cNvSpPr txBox="1">
            <a:spLocks noChangeArrowheads="1"/>
          </p:cNvSpPr>
          <p:nvPr/>
        </p:nvSpPr>
        <p:spPr bwMode="auto">
          <a:xfrm>
            <a:off x="152400" y="5867400"/>
            <a:ext cx="4114800" cy="258532"/>
          </a:xfrm>
          <a:prstGeom prst="rect">
            <a:avLst/>
          </a:prstGeom>
          <a:noFill/>
          <a:ln w="9525">
            <a:noFill/>
            <a:miter lim="800000"/>
            <a:headEnd/>
            <a:tailEnd/>
          </a:ln>
          <a:effectLst/>
        </p:spPr>
        <p:txBody>
          <a:bodyPr>
            <a:spAutoFit/>
          </a:bodyPr>
          <a:lstStyle/>
          <a:p>
            <a:pPr fontAlgn="auto">
              <a:lnSpc>
                <a:spcPct val="60000"/>
              </a:lnSpc>
              <a:spcBef>
                <a:spcPct val="50000"/>
              </a:spcBef>
              <a:spcAft>
                <a:spcPts val="0"/>
              </a:spcAft>
              <a:defRPr/>
            </a:pPr>
            <a:r>
              <a:rPr lang="en-US" b="1" dirty="0">
                <a:solidFill>
                  <a:schemeClr val="bg1"/>
                </a:solidFill>
                <a:latin typeface="Comic Sans MS" pitchFamily="66" charset="0"/>
              </a:rPr>
              <a:t>  </a:t>
            </a:r>
            <a:r>
              <a:rPr lang="en-US" b="1" cap="all" dirty="0">
                <a:solidFill>
                  <a:schemeClr val="bg1"/>
                </a:solidFill>
                <a:latin typeface="Comic Sans MS" pitchFamily="66" charset="0"/>
              </a:rPr>
              <a:t>Drier weather conditions</a:t>
            </a:r>
          </a:p>
        </p:txBody>
      </p:sp>
      <p:sp>
        <p:nvSpPr>
          <p:cNvPr id="13361" name="Text Box 49"/>
          <p:cNvSpPr txBox="1">
            <a:spLocks noChangeArrowheads="1"/>
          </p:cNvSpPr>
          <p:nvPr/>
        </p:nvSpPr>
        <p:spPr bwMode="auto">
          <a:xfrm>
            <a:off x="4495800" y="5867400"/>
            <a:ext cx="4191000" cy="258532"/>
          </a:xfrm>
          <a:prstGeom prst="rect">
            <a:avLst/>
          </a:prstGeom>
          <a:noFill/>
          <a:ln w="9525">
            <a:noFill/>
            <a:miter lim="800000"/>
            <a:headEnd/>
            <a:tailEnd/>
          </a:ln>
          <a:effectLst/>
        </p:spPr>
        <p:txBody>
          <a:bodyPr>
            <a:spAutoFit/>
          </a:bodyPr>
          <a:lstStyle/>
          <a:p>
            <a:pPr algn="just" fontAlgn="auto">
              <a:lnSpc>
                <a:spcPct val="60000"/>
              </a:lnSpc>
              <a:spcBef>
                <a:spcPct val="50000"/>
              </a:spcBef>
              <a:spcAft>
                <a:spcPts val="0"/>
              </a:spcAft>
              <a:defRPr/>
            </a:pPr>
            <a:r>
              <a:rPr lang="en-US" b="1" cap="all" dirty="0">
                <a:solidFill>
                  <a:schemeClr val="bg1"/>
                </a:solidFill>
                <a:latin typeface="Comic Sans MS" pitchFamily="66" charset="0"/>
                <a:cs typeface="Arial" pitchFamily="34" charset="0"/>
              </a:rPr>
              <a:t>Wetter weather conditions</a:t>
            </a:r>
          </a:p>
        </p:txBody>
      </p:sp>
      <p:sp>
        <p:nvSpPr>
          <p:cNvPr id="24586" name="Line 50"/>
          <p:cNvSpPr>
            <a:spLocks noChangeShapeType="1"/>
          </p:cNvSpPr>
          <p:nvPr/>
        </p:nvSpPr>
        <p:spPr bwMode="auto">
          <a:xfrm>
            <a:off x="4495800" y="1331913"/>
            <a:ext cx="0" cy="4953000"/>
          </a:xfrm>
          <a:prstGeom prst="line">
            <a:avLst/>
          </a:prstGeom>
          <a:noFill/>
          <a:ln w="25400">
            <a:solidFill>
              <a:schemeClr val="folHlink"/>
            </a:solidFill>
            <a:round/>
            <a:headEnd/>
            <a:tailEnd/>
          </a:ln>
        </p:spPr>
        <p:txBody>
          <a:bodyPr wrap="none"/>
          <a:lstStyle/>
          <a:p>
            <a:endParaRPr lang="en-PH">
              <a:solidFill>
                <a:schemeClr val="bg1"/>
              </a:solidFill>
            </a:endParaRPr>
          </a:p>
        </p:txBody>
      </p:sp>
      <p:sp>
        <p:nvSpPr>
          <p:cNvPr id="24587" name="Line 51"/>
          <p:cNvSpPr>
            <a:spLocks noChangeShapeType="1"/>
          </p:cNvSpPr>
          <p:nvPr/>
        </p:nvSpPr>
        <p:spPr bwMode="auto">
          <a:xfrm>
            <a:off x="304800" y="5751513"/>
            <a:ext cx="8305800" cy="0"/>
          </a:xfrm>
          <a:prstGeom prst="line">
            <a:avLst/>
          </a:prstGeom>
          <a:noFill/>
          <a:ln w="25400">
            <a:solidFill>
              <a:schemeClr val="folHlink"/>
            </a:solidFill>
            <a:round/>
            <a:headEnd/>
            <a:tailEnd/>
          </a:ln>
        </p:spPr>
        <p:txBody>
          <a:bodyPr wrap="none"/>
          <a:lstStyle/>
          <a:p>
            <a:endParaRPr lang="en-PH">
              <a:solidFill>
                <a:schemeClr val="bg1"/>
              </a:solidFill>
            </a:endParaRPr>
          </a:p>
        </p:txBody>
      </p:sp>
      <p:sp>
        <p:nvSpPr>
          <p:cNvPr id="13364" name="Text Box 52"/>
          <p:cNvSpPr txBox="1">
            <a:spLocks noChangeArrowheads="1"/>
          </p:cNvSpPr>
          <p:nvPr/>
        </p:nvSpPr>
        <p:spPr bwMode="auto">
          <a:xfrm>
            <a:off x="0" y="0"/>
            <a:ext cx="9144000" cy="954088"/>
          </a:xfrm>
          <a:prstGeom prst="rect">
            <a:avLst/>
          </a:prstGeom>
          <a:noFill/>
          <a:ln w="9525">
            <a:noFill/>
            <a:miter lim="800000"/>
            <a:headEnd/>
            <a:tailEnd/>
          </a:ln>
          <a:effectLst/>
        </p:spPr>
        <p:txBody>
          <a:bodyPr>
            <a:spAutoFit/>
          </a:bodyPr>
          <a:lstStyle/>
          <a:p>
            <a:pPr algn="ctr" eaLnBrk="0" fontAlgn="auto" hangingPunct="0">
              <a:spcBef>
                <a:spcPts val="0"/>
              </a:spcBef>
              <a:spcAft>
                <a:spcPts val="0"/>
              </a:spcAft>
              <a:defRPr/>
            </a:pPr>
            <a:r>
              <a:rPr lang="en-US" sz="2800" b="1" cap="all" dirty="0">
                <a:solidFill>
                  <a:schemeClr val="bg1"/>
                </a:solidFill>
                <a:effectLst>
                  <a:outerShdw blurRad="38100" dist="38100" dir="2700000" algn="tl">
                    <a:srgbClr val="C0C0C0"/>
                  </a:outerShdw>
                </a:effectLst>
              </a:rPr>
              <a:t>General influences of ENSO on Philippine climate</a:t>
            </a:r>
          </a:p>
        </p:txBody>
      </p:sp>
      <p:sp>
        <p:nvSpPr>
          <p:cNvPr id="24589" name="Text Box 53"/>
          <p:cNvSpPr txBox="1">
            <a:spLocks noChangeArrowheads="1"/>
          </p:cNvSpPr>
          <p:nvPr/>
        </p:nvSpPr>
        <p:spPr bwMode="auto">
          <a:xfrm>
            <a:off x="304800" y="1295400"/>
            <a:ext cx="3810000" cy="396875"/>
          </a:xfrm>
          <a:prstGeom prst="rect">
            <a:avLst/>
          </a:prstGeom>
          <a:noFill/>
          <a:ln w="9525">
            <a:noFill/>
            <a:miter lim="800000"/>
            <a:headEnd/>
            <a:tailEnd/>
          </a:ln>
        </p:spPr>
        <p:txBody>
          <a:bodyPr>
            <a:spAutoFit/>
          </a:bodyPr>
          <a:lstStyle/>
          <a:p>
            <a:pPr algn="just">
              <a:spcBef>
                <a:spcPct val="50000"/>
              </a:spcBef>
            </a:pPr>
            <a:r>
              <a:rPr lang="en-US" sz="2000" b="1">
                <a:solidFill>
                  <a:schemeClr val="bg1"/>
                </a:solidFill>
                <a:cs typeface="Arial" pitchFamily="34" charset="0"/>
              </a:rPr>
              <a:t>Weak monsoon activity</a:t>
            </a:r>
            <a:endParaRPr lang="en-US" b="1">
              <a:solidFill>
                <a:schemeClr val="bg1"/>
              </a:solidFill>
            </a:endParaRPr>
          </a:p>
        </p:txBody>
      </p:sp>
      <p:sp>
        <p:nvSpPr>
          <p:cNvPr id="13366" name="Text Box 54"/>
          <p:cNvSpPr txBox="1">
            <a:spLocks noChangeArrowheads="1"/>
          </p:cNvSpPr>
          <p:nvPr/>
        </p:nvSpPr>
        <p:spPr bwMode="auto">
          <a:xfrm>
            <a:off x="304800" y="3124200"/>
            <a:ext cx="4114800" cy="396875"/>
          </a:xfrm>
          <a:prstGeom prst="rect">
            <a:avLst/>
          </a:prstGeom>
          <a:noFill/>
          <a:ln w="9525">
            <a:noFill/>
            <a:miter lim="800000"/>
            <a:headEnd/>
            <a:tailEnd/>
          </a:ln>
        </p:spPr>
        <p:txBody>
          <a:bodyPr>
            <a:spAutoFit/>
          </a:bodyPr>
          <a:lstStyle/>
          <a:p>
            <a:pPr>
              <a:spcBef>
                <a:spcPct val="50000"/>
              </a:spcBef>
            </a:pPr>
            <a:r>
              <a:rPr lang="en-US" sz="2000" b="1" dirty="0">
                <a:solidFill>
                  <a:schemeClr val="bg1"/>
                </a:solidFill>
                <a:cs typeface="Arial" pitchFamily="34" charset="0"/>
              </a:rPr>
              <a:t>Weak tropical cyclones activity</a:t>
            </a:r>
            <a:endParaRPr lang="en-US" b="1" dirty="0">
              <a:solidFill>
                <a:schemeClr val="bg1"/>
              </a:solidFill>
            </a:endParaRPr>
          </a:p>
        </p:txBody>
      </p:sp>
      <p:sp>
        <p:nvSpPr>
          <p:cNvPr id="13367" name="Text Box 55"/>
          <p:cNvSpPr txBox="1">
            <a:spLocks noChangeArrowheads="1"/>
          </p:cNvSpPr>
          <p:nvPr/>
        </p:nvSpPr>
        <p:spPr bwMode="auto">
          <a:xfrm>
            <a:off x="304800" y="4876800"/>
            <a:ext cx="3810000" cy="396875"/>
          </a:xfrm>
          <a:prstGeom prst="rect">
            <a:avLst/>
          </a:prstGeom>
          <a:noFill/>
          <a:ln w="9525">
            <a:noFill/>
            <a:miter lim="800000"/>
            <a:headEnd/>
            <a:tailEnd/>
          </a:ln>
        </p:spPr>
        <p:txBody>
          <a:bodyPr>
            <a:spAutoFit/>
          </a:bodyPr>
          <a:lstStyle/>
          <a:p>
            <a:pPr algn="just">
              <a:spcBef>
                <a:spcPct val="50000"/>
              </a:spcBef>
            </a:pPr>
            <a:r>
              <a:rPr lang="en-US" sz="2000" b="1" dirty="0">
                <a:solidFill>
                  <a:schemeClr val="bg1"/>
                </a:solidFill>
                <a:cs typeface="Arial" pitchFamily="34" charset="0"/>
              </a:rPr>
              <a:t>Below normal rainfall</a:t>
            </a:r>
            <a:endParaRPr lang="en-US" b="1" dirty="0">
              <a:solidFill>
                <a:schemeClr val="bg1"/>
              </a:solidFill>
            </a:endParaRPr>
          </a:p>
        </p:txBody>
      </p:sp>
      <p:sp>
        <p:nvSpPr>
          <p:cNvPr id="13368" name="Text Box 56"/>
          <p:cNvSpPr txBox="1">
            <a:spLocks noChangeArrowheads="1"/>
          </p:cNvSpPr>
          <p:nvPr/>
        </p:nvSpPr>
        <p:spPr bwMode="auto">
          <a:xfrm>
            <a:off x="304800" y="5257800"/>
            <a:ext cx="4038600" cy="396875"/>
          </a:xfrm>
          <a:prstGeom prst="rect">
            <a:avLst/>
          </a:prstGeom>
          <a:noFill/>
          <a:ln w="9525">
            <a:noFill/>
            <a:miter lim="800000"/>
            <a:headEnd/>
            <a:tailEnd/>
          </a:ln>
        </p:spPr>
        <p:txBody>
          <a:bodyPr>
            <a:spAutoFit/>
          </a:bodyPr>
          <a:lstStyle/>
          <a:p>
            <a:pPr algn="just">
              <a:spcBef>
                <a:spcPct val="50000"/>
              </a:spcBef>
            </a:pPr>
            <a:r>
              <a:rPr lang="en-US" sz="2000" b="1" dirty="0">
                <a:solidFill>
                  <a:schemeClr val="bg1"/>
                </a:solidFill>
                <a:cs typeface="Arial" pitchFamily="34" charset="0"/>
              </a:rPr>
              <a:t>Above normal air temperatures</a:t>
            </a:r>
          </a:p>
        </p:txBody>
      </p:sp>
      <p:sp>
        <p:nvSpPr>
          <p:cNvPr id="13369" name="Text Box 57"/>
          <p:cNvSpPr txBox="1">
            <a:spLocks noChangeArrowheads="1"/>
          </p:cNvSpPr>
          <p:nvPr/>
        </p:nvSpPr>
        <p:spPr bwMode="auto">
          <a:xfrm>
            <a:off x="533400" y="2590800"/>
            <a:ext cx="4038600" cy="581025"/>
          </a:xfrm>
          <a:prstGeom prst="rect">
            <a:avLst/>
          </a:prstGeom>
          <a:noFill/>
          <a:ln w="9525">
            <a:noFill/>
            <a:miter lim="800000"/>
            <a:headEnd/>
            <a:tailEnd/>
          </a:ln>
        </p:spPr>
        <p:txBody>
          <a:bodyPr>
            <a:spAutoFit/>
          </a:bodyPr>
          <a:lstStyle/>
          <a:p>
            <a:pPr>
              <a:spcBef>
                <a:spcPct val="50000"/>
              </a:spcBef>
            </a:pPr>
            <a:r>
              <a:rPr lang="en-US" sz="1600" b="1" dirty="0">
                <a:solidFill>
                  <a:schemeClr val="bg1"/>
                </a:solidFill>
                <a:cs typeface="Arial" pitchFamily="34" charset="0"/>
              </a:rPr>
              <a:t>- occurrence of isolated heavy rainfall 	in short duration</a:t>
            </a:r>
            <a:endParaRPr lang="en-US" sz="1600" b="1" dirty="0">
              <a:solidFill>
                <a:schemeClr val="bg1"/>
              </a:solidFill>
              <a:latin typeface="Century Schoolbook" pitchFamily="18" charset="0"/>
            </a:endParaRPr>
          </a:p>
        </p:txBody>
      </p:sp>
      <p:sp>
        <p:nvSpPr>
          <p:cNvPr id="13370" name="Text Box 58"/>
          <p:cNvSpPr txBox="1">
            <a:spLocks noChangeArrowheads="1"/>
          </p:cNvSpPr>
          <p:nvPr/>
        </p:nvSpPr>
        <p:spPr bwMode="auto">
          <a:xfrm>
            <a:off x="533400" y="1584325"/>
            <a:ext cx="3657600" cy="584775"/>
          </a:xfrm>
          <a:prstGeom prst="rect">
            <a:avLst/>
          </a:prstGeom>
          <a:noFill/>
          <a:ln w="9525">
            <a:noFill/>
            <a:miter lim="800000"/>
            <a:headEnd/>
            <a:tailEnd/>
          </a:ln>
        </p:spPr>
        <p:txBody>
          <a:bodyPr>
            <a:spAutoFit/>
          </a:bodyPr>
          <a:lstStyle/>
          <a:p>
            <a:pPr algn="just">
              <a:spcBef>
                <a:spcPct val="50000"/>
              </a:spcBef>
            </a:pPr>
            <a:r>
              <a:rPr lang="en-US" sz="1600" b="1">
                <a:solidFill>
                  <a:schemeClr val="bg1"/>
                </a:solidFill>
                <a:cs typeface="Arial" pitchFamily="34" charset="0"/>
              </a:rPr>
              <a:t>- delayed onset of the rainy 	season</a:t>
            </a:r>
            <a:endParaRPr lang="en-US" sz="1600" b="1">
              <a:solidFill>
                <a:schemeClr val="bg1"/>
              </a:solidFill>
              <a:latin typeface="Century Schoolbook" pitchFamily="18" charset="0"/>
            </a:endParaRPr>
          </a:p>
        </p:txBody>
      </p:sp>
      <p:sp>
        <p:nvSpPr>
          <p:cNvPr id="13371" name="Text Box 59"/>
          <p:cNvSpPr txBox="1">
            <a:spLocks noChangeArrowheads="1"/>
          </p:cNvSpPr>
          <p:nvPr/>
        </p:nvSpPr>
        <p:spPr bwMode="auto">
          <a:xfrm>
            <a:off x="533400" y="2057400"/>
            <a:ext cx="3962400" cy="581025"/>
          </a:xfrm>
          <a:prstGeom prst="rect">
            <a:avLst/>
          </a:prstGeom>
          <a:noFill/>
          <a:ln w="9525">
            <a:noFill/>
            <a:miter lim="800000"/>
            <a:headEnd/>
            <a:tailEnd/>
          </a:ln>
        </p:spPr>
        <p:txBody>
          <a:bodyPr>
            <a:spAutoFit/>
          </a:bodyPr>
          <a:lstStyle/>
          <a:p>
            <a:pPr>
              <a:spcBef>
                <a:spcPct val="50000"/>
              </a:spcBef>
            </a:pPr>
            <a:r>
              <a:rPr lang="en-US" sz="1600" b="1" dirty="0">
                <a:solidFill>
                  <a:schemeClr val="bg1"/>
                </a:solidFill>
                <a:cs typeface="Arial" pitchFamily="34" charset="0"/>
              </a:rPr>
              <a:t>- early termination of the rainy 	season</a:t>
            </a:r>
            <a:endParaRPr lang="en-US" sz="1600" b="1" dirty="0">
              <a:solidFill>
                <a:schemeClr val="bg1"/>
              </a:solidFill>
              <a:latin typeface="Century Schoolbook" pitchFamily="18" charset="0"/>
            </a:endParaRPr>
          </a:p>
        </p:txBody>
      </p:sp>
      <p:sp>
        <p:nvSpPr>
          <p:cNvPr id="13372" name="Text Box 60"/>
          <p:cNvSpPr txBox="1">
            <a:spLocks noChangeArrowheads="1"/>
          </p:cNvSpPr>
          <p:nvPr/>
        </p:nvSpPr>
        <p:spPr bwMode="auto">
          <a:xfrm>
            <a:off x="609600" y="3505200"/>
            <a:ext cx="3657600" cy="581025"/>
          </a:xfrm>
          <a:prstGeom prst="rect">
            <a:avLst/>
          </a:prstGeom>
          <a:noFill/>
          <a:ln w="9525">
            <a:noFill/>
            <a:miter lim="800000"/>
            <a:headEnd/>
            <a:tailEnd/>
          </a:ln>
        </p:spPr>
        <p:txBody>
          <a:bodyPr>
            <a:spAutoFit/>
          </a:bodyPr>
          <a:lstStyle/>
          <a:p>
            <a:pPr>
              <a:spcBef>
                <a:spcPct val="50000"/>
              </a:spcBef>
            </a:pPr>
            <a:r>
              <a:rPr lang="en-US" sz="1600" b="1" dirty="0">
                <a:solidFill>
                  <a:schemeClr val="bg1"/>
                </a:solidFill>
                <a:cs typeface="Arial" pitchFamily="34" charset="0"/>
              </a:rPr>
              <a:t>- tropical cyclones follow tracks 	further off the Philippines</a:t>
            </a:r>
            <a:endParaRPr lang="en-US" sz="1600" b="1" dirty="0">
              <a:solidFill>
                <a:schemeClr val="bg1"/>
              </a:solidFill>
              <a:latin typeface="Century Schoolbook" pitchFamily="18" charset="0"/>
            </a:endParaRPr>
          </a:p>
        </p:txBody>
      </p:sp>
      <p:sp>
        <p:nvSpPr>
          <p:cNvPr id="13373" name="Text Box 61"/>
          <p:cNvSpPr txBox="1">
            <a:spLocks noChangeArrowheads="1"/>
          </p:cNvSpPr>
          <p:nvPr/>
        </p:nvSpPr>
        <p:spPr bwMode="auto">
          <a:xfrm>
            <a:off x="533400" y="4038600"/>
            <a:ext cx="3962400" cy="825500"/>
          </a:xfrm>
          <a:prstGeom prst="rect">
            <a:avLst/>
          </a:prstGeom>
          <a:noFill/>
          <a:ln w="9525">
            <a:noFill/>
            <a:miter lim="800000"/>
            <a:headEnd/>
            <a:tailEnd/>
          </a:ln>
        </p:spPr>
        <p:txBody>
          <a:bodyPr>
            <a:spAutoFit/>
          </a:bodyPr>
          <a:lstStyle/>
          <a:p>
            <a:pPr>
              <a:spcBef>
                <a:spcPct val="50000"/>
              </a:spcBef>
            </a:pPr>
            <a:r>
              <a:rPr lang="en-US" sz="1600" b="1" dirty="0">
                <a:solidFill>
                  <a:schemeClr val="bg1"/>
                </a:solidFill>
                <a:cs typeface="Arial" pitchFamily="34" charset="0"/>
              </a:rPr>
              <a:t>- less number of tropical cyclones 	entering the Philippine Area 	of Responsibility (PAR)</a:t>
            </a:r>
            <a:endParaRPr lang="en-US" sz="1600" b="1" dirty="0">
              <a:solidFill>
                <a:schemeClr val="bg1"/>
              </a:solidFill>
              <a:latin typeface="Century Schoolbook" pitchFamily="18" charset="0"/>
            </a:endParaRPr>
          </a:p>
        </p:txBody>
      </p:sp>
      <p:sp>
        <p:nvSpPr>
          <p:cNvPr id="13374" name="Text Box 62"/>
          <p:cNvSpPr txBox="1">
            <a:spLocks noChangeArrowheads="1"/>
          </p:cNvSpPr>
          <p:nvPr/>
        </p:nvSpPr>
        <p:spPr bwMode="auto">
          <a:xfrm>
            <a:off x="4495800" y="4724400"/>
            <a:ext cx="3810000" cy="396875"/>
          </a:xfrm>
          <a:prstGeom prst="rect">
            <a:avLst/>
          </a:prstGeom>
          <a:noFill/>
          <a:ln w="9525">
            <a:noFill/>
            <a:miter lim="800000"/>
            <a:headEnd/>
            <a:tailEnd/>
          </a:ln>
        </p:spPr>
        <p:txBody>
          <a:bodyPr>
            <a:spAutoFit/>
          </a:bodyPr>
          <a:lstStyle/>
          <a:p>
            <a:pPr algn="just">
              <a:spcBef>
                <a:spcPct val="50000"/>
              </a:spcBef>
            </a:pPr>
            <a:r>
              <a:rPr lang="en-US" sz="2000" b="1">
                <a:solidFill>
                  <a:schemeClr val="bg1"/>
                </a:solidFill>
                <a:cs typeface="Arial" pitchFamily="34" charset="0"/>
              </a:rPr>
              <a:t>Above normal rainfall</a:t>
            </a:r>
            <a:endParaRPr lang="en-US" b="1">
              <a:solidFill>
                <a:schemeClr val="bg1"/>
              </a:solidFill>
            </a:endParaRPr>
          </a:p>
        </p:txBody>
      </p:sp>
      <p:sp>
        <p:nvSpPr>
          <p:cNvPr id="13375" name="Text Box 63"/>
          <p:cNvSpPr txBox="1">
            <a:spLocks noChangeArrowheads="1"/>
          </p:cNvSpPr>
          <p:nvPr/>
        </p:nvSpPr>
        <p:spPr bwMode="auto">
          <a:xfrm>
            <a:off x="4495800" y="5029200"/>
            <a:ext cx="4038600" cy="701675"/>
          </a:xfrm>
          <a:prstGeom prst="rect">
            <a:avLst/>
          </a:prstGeom>
          <a:noFill/>
          <a:ln w="9525">
            <a:noFill/>
            <a:miter lim="800000"/>
            <a:headEnd/>
            <a:tailEnd/>
          </a:ln>
        </p:spPr>
        <p:txBody>
          <a:bodyPr>
            <a:spAutoFit/>
          </a:bodyPr>
          <a:lstStyle/>
          <a:p>
            <a:pPr>
              <a:spcBef>
                <a:spcPct val="50000"/>
              </a:spcBef>
            </a:pPr>
            <a:r>
              <a:rPr lang="en-US" sz="2000" b="1">
                <a:solidFill>
                  <a:schemeClr val="bg1"/>
                </a:solidFill>
                <a:cs typeface="Arial" pitchFamily="34" charset="0"/>
              </a:rPr>
              <a:t>Near-to-below normal air 	temperatures</a:t>
            </a:r>
          </a:p>
        </p:txBody>
      </p:sp>
      <p:sp>
        <p:nvSpPr>
          <p:cNvPr id="13376" name="Text Box 64"/>
          <p:cNvSpPr txBox="1">
            <a:spLocks noChangeArrowheads="1"/>
          </p:cNvSpPr>
          <p:nvPr/>
        </p:nvSpPr>
        <p:spPr bwMode="auto">
          <a:xfrm>
            <a:off x="4495800" y="2895600"/>
            <a:ext cx="4114800" cy="701675"/>
          </a:xfrm>
          <a:prstGeom prst="rect">
            <a:avLst/>
          </a:prstGeom>
          <a:noFill/>
          <a:ln w="9525">
            <a:noFill/>
            <a:miter lim="800000"/>
            <a:headEnd/>
            <a:tailEnd/>
          </a:ln>
        </p:spPr>
        <p:txBody>
          <a:bodyPr>
            <a:spAutoFit/>
          </a:bodyPr>
          <a:lstStyle/>
          <a:p>
            <a:pPr>
              <a:spcBef>
                <a:spcPct val="50000"/>
              </a:spcBef>
            </a:pPr>
            <a:r>
              <a:rPr lang="en-US" sz="2000" b="1">
                <a:solidFill>
                  <a:schemeClr val="bg1"/>
                </a:solidFill>
                <a:cs typeface="Arial" pitchFamily="34" charset="0"/>
              </a:rPr>
              <a:t>Moderate to Strong tropical 	cyclones activity</a:t>
            </a:r>
            <a:endParaRPr lang="en-US" b="1">
              <a:solidFill>
                <a:schemeClr val="bg1"/>
              </a:solidFill>
            </a:endParaRPr>
          </a:p>
        </p:txBody>
      </p:sp>
      <p:sp>
        <p:nvSpPr>
          <p:cNvPr id="13377" name="Text Box 65"/>
          <p:cNvSpPr txBox="1">
            <a:spLocks noChangeArrowheads="1"/>
          </p:cNvSpPr>
          <p:nvPr/>
        </p:nvSpPr>
        <p:spPr bwMode="auto">
          <a:xfrm>
            <a:off x="4495800" y="1371600"/>
            <a:ext cx="4038600" cy="701675"/>
          </a:xfrm>
          <a:prstGeom prst="rect">
            <a:avLst/>
          </a:prstGeom>
          <a:noFill/>
          <a:ln w="9525">
            <a:noFill/>
            <a:miter lim="800000"/>
            <a:headEnd/>
            <a:tailEnd/>
          </a:ln>
        </p:spPr>
        <p:txBody>
          <a:bodyPr>
            <a:spAutoFit/>
          </a:bodyPr>
          <a:lstStyle/>
          <a:p>
            <a:pPr>
              <a:spcBef>
                <a:spcPct val="50000"/>
              </a:spcBef>
            </a:pPr>
            <a:r>
              <a:rPr lang="en-US" sz="2000" b="1">
                <a:solidFill>
                  <a:schemeClr val="bg1"/>
                </a:solidFill>
                <a:cs typeface="Arial" pitchFamily="34" charset="0"/>
              </a:rPr>
              <a:t>Moderate to strong monsoon 	activity</a:t>
            </a:r>
            <a:endParaRPr lang="en-US" b="1">
              <a:solidFill>
                <a:schemeClr val="bg1"/>
              </a:solidFill>
            </a:endParaRPr>
          </a:p>
        </p:txBody>
      </p:sp>
      <p:sp>
        <p:nvSpPr>
          <p:cNvPr id="13378" name="Text Box 66"/>
          <p:cNvSpPr txBox="1">
            <a:spLocks noChangeArrowheads="1"/>
          </p:cNvSpPr>
          <p:nvPr/>
        </p:nvSpPr>
        <p:spPr bwMode="auto">
          <a:xfrm>
            <a:off x="4724400" y="1981200"/>
            <a:ext cx="4038600" cy="581025"/>
          </a:xfrm>
          <a:prstGeom prst="rect">
            <a:avLst/>
          </a:prstGeom>
          <a:noFill/>
          <a:ln w="9525">
            <a:noFill/>
            <a:miter lim="800000"/>
            <a:headEnd/>
            <a:tailEnd/>
          </a:ln>
        </p:spPr>
        <p:txBody>
          <a:bodyPr>
            <a:spAutoFit/>
          </a:bodyPr>
          <a:lstStyle/>
          <a:p>
            <a:pPr>
              <a:spcBef>
                <a:spcPct val="50000"/>
              </a:spcBef>
            </a:pPr>
            <a:r>
              <a:rPr lang="en-US" sz="1600" b="1">
                <a:solidFill>
                  <a:schemeClr val="bg1"/>
                </a:solidFill>
                <a:cs typeface="Arial" pitchFamily="34" charset="0"/>
              </a:rPr>
              <a:t>- increased cloudiness and widespread 	rains</a:t>
            </a:r>
            <a:endParaRPr lang="en-US" sz="1600" b="1">
              <a:solidFill>
                <a:schemeClr val="bg1"/>
              </a:solidFill>
              <a:latin typeface="Century Schoolbook" pitchFamily="18" charset="0"/>
            </a:endParaRPr>
          </a:p>
        </p:txBody>
      </p:sp>
      <p:sp>
        <p:nvSpPr>
          <p:cNvPr id="13379" name="Text Box 67"/>
          <p:cNvSpPr txBox="1">
            <a:spLocks noChangeArrowheads="1"/>
          </p:cNvSpPr>
          <p:nvPr/>
        </p:nvSpPr>
        <p:spPr bwMode="auto">
          <a:xfrm>
            <a:off x="4724400" y="3505200"/>
            <a:ext cx="3962400" cy="581025"/>
          </a:xfrm>
          <a:prstGeom prst="rect">
            <a:avLst/>
          </a:prstGeom>
          <a:noFill/>
          <a:ln w="9525">
            <a:noFill/>
            <a:miter lim="800000"/>
            <a:headEnd/>
            <a:tailEnd/>
          </a:ln>
        </p:spPr>
        <p:txBody>
          <a:bodyPr>
            <a:spAutoFit/>
          </a:bodyPr>
          <a:lstStyle/>
          <a:p>
            <a:pPr>
              <a:spcBef>
                <a:spcPct val="50000"/>
              </a:spcBef>
            </a:pPr>
            <a:r>
              <a:rPr lang="en-US" sz="1600" b="1" dirty="0">
                <a:solidFill>
                  <a:schemeClr val="bg1"/>
                </a:solidFill>
                <a:cs typeface="Arial" pitchFamily="34" charset="0"/>
              </a:rPr>
              <a:t>- near normal cyclone tracks (near 	and/or crossing the country)</a:t>
            </a:r>
            <a:endParaRPr lang="en-US" sz="1600" b="1" dirty="0">
              <a:solidFill>
                <a:schemeClr val="bg1"/>
              </a:solidFill>
              <a:latin typeface="Century Schoolbook" pitchFamily="18" charset="0"/>
            </a:endParaRPr>
          </a:p>
        </p:txBody>
      </p:sp>
      <p:sp>
        <p:nvSpPr>
          <p:cNvPr id="13380" name="Text Box 68"/>
          <p:cNvSpPr txBox="1">
            <a:spLocks noChangeArrowheads="1"/>
          </p:cNvSpPr>
          <p:nvPr/>
        </p:nvSpPr>
        <p:spPr bwMode="auto">
          <a:xfrm>
            <a:off x="4724400" y="2438400"/>
            <a:ext cx="3657600" cy="581025"/>
          </a:xfrm>
          <a:prstGeom prst="rect">
            <a:avLst/>
          </a:prstGeom>
          <a:noFill/>
          <a:ln w="9525">
            <a:noFill/>
            <a:miter lim="800000"/>
            <a:headEnd/>
            <a:tailEnd/>
          </a:ln>
        </p:spPr>
        <p:txBody>
          <a:bodyPr>
            <a:spAutoFit/>
          </a:bodyPr>
          <a:lstStyle/>
          <a:p>
            <a:pPr>
              <a:spcBef>
                <a:spcPct val="50000"/>
              </a:spcBef>
            </a:pPr>
            <a:r>
              <a:rPr lang="en-US" sz="1600" b="1">
                <a:solidFill>
                  <a:schemeClr val="bg1"/>
                </a:solidFill>
                <a:cs typeface="Arial" pitchFamily="34" charset="0"/>
              </a:rPr>
              <a:t>- near normal to early onset of the 	rainy season</a:t>
            </a:r>
            <a:endParaRPr lang="en-US" sz="1600" b="1">
              <a:solidFill>
                <a:schemeClr val="bg1"/>
              </a:solidFill>
              <a:latin typeface="Century Schoolbook" pitchFamily="18" charset="0"/>
            </a:endParaRPr>
          </a:p>
        </p:txBody>
      </p:sp>
      <p:sp>
        <p:nvSpPr>
          <p:cNvPr id="13381" name="Text Box 69"/>
          <p:cNvSpPr txBox="1">
            <a:spLocks noChangeArrowheads="1"/>
          </p:cNvSpPr>
          <p:nvPr/>
        </p:nvSpPr>
        <p:spPr bwMode="auto">
          <a:xfrm>
            <a:off x="4724400" y="3962400"/>
            <a:ext cx="3962400" cy="581025"/>
          </a:xfrm>
          <a:prstGeom prst="rect">
            <a:avLst/>
          </a:prstGeom>
          <a:noFill/>
          <a:ln w="9525">
            <a:noFill/>
            <a:miter lim="800000"/>
            <a:headEnd/>
            <a:tailEnd/>
          </a:ln>
        </p:spPr>
        <p:txBody>
          <a:bodyPr>
            <a:spAutoFit/>
          </a:bodyPr>
          <a:lstStyle/>
          <a:p>
            <a:pPr>
              <a:spcBef>
                <a:spcPct val="50000"/>
              </a:spcBef>
            </a:pPr>
            <a:r>
              <a:rPr lang="en-US" sz="1600" b="1">
                <a:solidFill>
                  <a:schemeClr val="bg1"/>
                </a:solidFill>
                <a:cs typeface="Arial" pitchFamily="34" charset="0"/>
              </a:rPr>
              <a:t>- near-to-above normal cyclone 	occurrences in the PAR</a:t>
            </a:r>
            <a:endParaRPr lang="en-US" sz="1600" b="1">
              <a:solidFill>
                <a:schemeClr val="bg1"/>
              </a:solidFill>
              <a:latin typeface="Century Schoolbook" pitchFamily="18" charset="0"/>
            </a:endParaRPr>
          </a:p>
        </p:txBody>
      </p:sp>
      <p:sp>
        <p:nvSpPr>
          <p:cNvPr id="13382" name="Text Box 70"/>
          <p:cNvSpPr txBox="1">
            <a:spLocks noChangeArrowheads="1"/>
          </p:cNvSpPr>
          <p:nvPr/>
        </p:nvSpPr>
        <p:spPr bwMode="auto">
          <a:xfrm>
            <a:off x="4724400" y="4464050"/>
            <a:ext cx="3962400" cy="336550"/>
          </a:xfrm>
          <a:prstGeom prst="rect">
            <a:avLst/>
          </a:prstGeom>
          <a:noFill/>
          <a:ln w="9525">
            <a:noFill/>
            <a:miter lim="800000"/>
            <a:headEnd/>
            <a:tailEnd/>
          </a:ln>
        </p:spPr>
        <p:txBody>
          <a:bodyPr>
            <a:spAutoFit/>
          </a:bodyPr>
          <a:lstStyle/>
          <a:p>
            <a:pPr>
              <a:spcBef>
                <a:spcPct val="50000"/>
              </a:spcBef>
            </a:pPr>
            <a:r>
              <a:rPr lang="en-US" sz="1600" b="1">
                <a:solidFill>
                  <a:schemeClr val="bg1"/>
                </a:solidFill>
                <a:cs typeface="Arial" pitchFamily="34" charset="0"/>
              </a:rPr>
              <a:t>- rain-effective cyclones</a:t>
            </a:r>
            <a:endParaRPr lang="en-US" sz="1600" b="1">
              <a:solidFill>
                <a:schemeClr val="bg1"/>
              </a:solidFill>
              <a:latin typeface="Century Schoolbook"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7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6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6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7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338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33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337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338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133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337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337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13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0" grpId="0" autoUpdateAnimBg="0"/>
      <p:bldP spid="13361" grpId="0" autoUpdateAnimBg="0"/>
      <p:bldP spid="13366" grpId="0" autoUpdateAnimBg="0"/>
      <p:bldP spid="13367" grpId="0" autoUpdateAnimBg="0"/>
      <p:bldP spid="13368" grpId="0" autoUpdateAnimBg="0"/>
      <p:bldP spid="13369" grpId="0" autoUpdateAnimBg="0"/>
      <p:bldP spid="13370" grpId="0" autoUpdateAnimBg="0"/>
      <p:bldP spid="13371" grpId="0" autoUpdateAnimBg="0"/>
      <p:bldP spid="13372" grpId="0" autoUpdateAnimBg="0"/>
      <p:bldP spid="13373" grpId="0" autoUpdateAnimBg="0"/>
      <p:bldP spid="13374" grpId="0" autoUpdateAnimBg="0"/>
      <p:bldP spid="13375" grpId="0" autoUpdateAnimBg="0"/>
      <p:bldP spid="13376" grpId="0" autoUpdateAnimBg="0"/>
      <p:bldP spid="13377" grpId="0" autoUpdateAnimBg="0"/>
      <p:bldP spid="13378" grpId="0" autoUpdateAnimBg="0"/>
      <p:bldP spid="13379" grpId="0" autoUpdateAnimBg="0"/>
      <p:bldP spid="13380" grpId="0" autoUpdateAnimBg="0"/>
      <p:bldP spid="13381" grpId="0" autoUpdateAnimBg="0"/>
      <p:bldP spid="1338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67" descr="http://3.bp.blogspot.com/_KgO4-IuCa4c/SStcdCP1HSI/AAAAAAAAAQA/zqq6sC73g6c/s320/guinsaugon.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2514600" y="0"/>
            <a:ext cx="4572000" cy="1200329"/>
          </a:xfrm>
          <a:prstGeom prst="rect">
            <a:avLst/>
          </a:prstGeom>
        </p:spPr>
        <p:txBody>
          <a:bodyPr wrap="square">
            <a:spAutoFit/>
          </a:bodyPr>
          <a:lstStyle/>
          <a:p>
            <a:pPr algn="ctr">
              <a:defRPr/>
            </a:pPr>
            <a:r>
              <a:rPr lang="en-US" sz="3600" b="1" dirty="0" smtClean="0">
                <a:solidFill>
                  <a:srgbClr val="FF0000"/>
                </a:solidFill>
                <a:latin typeface="Californian FB" pitchFamily="18" charset="0"/>
              </a:rPr>
              <a:t>Mitigating Efforts</a:t>
            </a:r>
          </a:p>
          <a:p>
            <a:pPr algn="ctr"/>
            <a:endParaRPr lang="en-US" sz="3600" b="1" dirty="0">
              <a:latin typeface="Californian FB" pitchFamily="18" charset="0"/>
            </a:endParaRPr>
          </a:p>
        </p:txBody>
      </p:sp>
      <p:sp>
        <p:nvSpPr>
          <p:cNvPr id="4" name="Rectangle 3"/>
          <p:cNvSpPr/>
          <p:nvPr/>
        </p:nvSpPr>
        <p:spPr>
          <a:xfrm rot="21600000">
            <a:off x="0" y="435114"/>
            <a:ext cx="9144000" cy="6740307"/>
          </a:xfrm>
          <a:prstGeom prst="rect">
            <a:avLst/>
          </a:prstGeom>
        </p:spPr>
        <p:txBody>
          <a:bodyPr wrap="square">
            <a:spAutoFit/>
          </a:bodyPr>
          <a:lstStyle/>
          <a:p>
            <a:pPr algn="just"/>
            <a:r>
              <a:rPr lang="en-US" sz="2400" b="1" dirty="0" smtClean="0">
                <a:latin typeface="Californian FB" pitchFamily="18" charset="0"/>
              </a:rPr>
              <a:t>El Nino and La Nina are the natural phenomena usually happen in the Pacific Ocean region. There are impacts and effects that somehow devastating to the human race and also to the natural resources implanted in this world. So, scientist and weather forecasters find ways in alleviating the tremendous effects of these phenomena. They exert more efforts just to discover gadgets and instruments that may help in predicting it occurrence. </a:t>
            </a:r>
          </a:p>
          <a:p>
            <a:pPr algn="just"/>
            <a:r>
              <a:rPr lang="en-US" sz="2400" b="1" dirty="0" smtClean="0">
                <a:latin typeface="Californian FB" pitchFamily="18" charset="0"/>
              </a:rPr>
              <a:t>Furthermore, since El Nino and La Nina are natural in the environment, no one can prevent nor stop its occurrence. So, it lies on the hand of every person living on the Pacific Ocean region to educate their self regarding these phenomena, with the help of the media and weather forecasters unit. People must react responsibly whenever it will happen. Let us put in our mind that both effects of El Nino and La Nina are very important for the climate and the weather in the Philippines. Very simplified one can say: El Nino brings dry weather and even droughts while La Nina stands for rainy weather and floods.</a:t>
            </a:r>
          </a:p>
          <a:p>
            <a:pPr algn="just"/>
            <a:endParaRPr lang="en-US" sz="2400" b="1" dirty="0">
              <a:latin typeface="Californian FB" pitchFamily="18" charset="0"/>
            </a:endParaRP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a:bodyPr>
          <a:lstStyle/>
          <a:p>
            <a:pPr algn="ctr"/>
            <a:r>
              <a:rPr lang="en-PH" sz="4400" b="1" dirty="0" smtClean="0">
                <a:latin typeface="Californian FB" pitchFamily="18" charset="0"/>
              </a:rPr>
              <a:t>MITIGATIONS</a:t>
            </a:r>
            <a:endParaRPr lang="en-PH" sz="4400" b="1" dirty="0">
              <a:latin typeface="Californian FB" pitchFamily="18" charset="0"/>
            </a:endParaRPr>
          </a:p>
        </p:txBody>
      </p:sp>
      <p:sp>
        <p:nvSpPr>
          <p:cNvPr id="3" name="Content Placeholder 2"/>
          <p:cNvSpPr>
            <a:spLocks noGrp="1"/>
          </p:cNvSpPr>
          <p:nvPr>
            <p:ph idx="1"/>
          </p:nvPr>
        </p:nvSpPr>
        <p:spPr>
          <a:xfrm>
            <a:off x="0" y="1447800"/>
            <a:ext cx="9144000" cy="5410200"/>
          </a:xfrm>
        </p:spPr>
        <p:txBody>
          <a:bodyPr>
            <a:normAutofit/>
          </a:bodyPr>
          <a:lstStyle/>
          <a:p>
            <a:pPr>
              <a:buNone/>
            </a:pPr>
            <a:r>
              <a:rPr lang="en-US" sz="3500" b="1" dirty="0" smtClean="0">
                <a:solidFill>
                  <a:srgbClr val="000000"/>
                </a:solidFill>
                <a:latin typeface="Californian FB" pitchFamily="18" charset="0"/>
                <a:ea typeface="Times New Roman"/>
                <a:cs typeface="Times New Roman"/>
              </a:rPr>
              <a:t>El Nino and La Nina can never be stopped</a:t>
            </a:r>
          </a:p>
          <a:p>
            <a:pPr>
              <a:buNone/>
            </a:pPr>
            <a:r>
              <a:rPr lang="en-US" sz="3500" b="1" dirty="0" smtClean="0">
                <a:solidFill>
                  <a:srgbClr val="000000"/>
                </a:solidFill>
                <a:latin typeface="Californian FB" pitchFamily="18" charset="0"/>
                <a:ea typeface="Times New Roman"/>
                <a:cs typeface="Times New Roman"/>
              </a:rPr>
              <a:t>yet we can do alternative ways to lessen</a:t>
            </a:r>
          </a:p>
          <a:p>
            <a:pPr>
              <a:buNone/>
            </a:pPr>
            <a:r>
              <a:rPr lang="en-US" sz="3500" b="1" dirty="0" smtClean="0">
                <a:solidFill>
                  <a:srgbClr val="000000"/>
                </a:solidFill>
                <a:latin typeface="Californian FB" pitchFamily="18" charset="0"/>
                <a:ea typeface="Times New Roman"/>
                <a:cs typeface="Times New Roman"/>
              </a:rPr>
              <a:t>their effects.</a:t>
            </a:r>
          </a:p>
          <a:p>
            <a:pPr>
              <a:buFont typeface="Wingdings" pitchFamily="2" charset="2"/>
              <a:buChar char="v"/>
            </a:pPr>
            <a:r>
              <a:rPr lang="en-US" sz="3500" b="1" dirty="0" smtClean="0">
                <a:solidFill>
                  <a:srgbClr val="000000"/>
                </a:solidFill>
                <a:latin typeface="Californian FB" pitchFamily="18" charset="0"/>
                <a:ea typeface="Times New Roman"/>
                <a:cs typeface="Times New Roman"/>
              </a:rPr>
              <a:t>Early crop planting</a:t>
            </a:r>
          </a:p>
          <a:p>
            <a:pPr>
              <a:buFont typeface="Wingdings" pitchFamily="2" charset="2"/>
              <a:buChar char="v"/>
            </a:pPr>
            <a:r>
              <a:rPr lang="en-US" sz="3500" b="1" dirty="0" smtClean="0">
                <a:solidFill>
                  <a:srgbClr val="000000"/>
                </a:solidFill>
                <a:latin typeface="Californian FB" pitchFamily="18" charset="0"/>
                <a:ea typeface="Times New Roman"/>
                <a:cs typeface="Times New Roman"/>
              </a:rPr>
              <a:t>Disaster management </a:t>
            </a:r>
          </a:p>
          <a:p>
            <a:pPr>
              <a:buFont typeface="Wingdings" pitchFamily="2" charset="2"/>
              <a:buChar char="v"/>
            </a:pPr>
            <a:r>
              <a:rPr lang="en-US" sz="3500" b="1" dirty="0" smtClean="0">
                <a:solidFill>
                  <a:srgbClr val="000000"/>
                </a:solidFill>
                <a:latin typeface="Californian FB" pitchFamily="18" charset="0"/>
                <a:ea typeface="Times New Roman"/>
                <a:cs typeface="Times New Roman"/>
              </a:rPr>
              <a:t>Shift in plant varieties</a:t>
            </a:r>
          </a:p>
          <a:p>
            <a:pPr>
              <a:buFont typeface="Wingdings" pitchFamily="2" charset="2"/>
              <a:buChar char="v"/>
            </a:pPr>
            <a:r>
              <a:rPr lang="en-US" sz="3500" b="1" dirty="0" smtClean="0">
                <a:solidFill>
                  <a:srgbClr val="000000"/>
                </a:solidFill>
                <a:latin typeface="Californian FB" pitchFamily="18" charset="0"/>
                <a:ea typeface="Times New Roman"/>
                <a:cs typeface="Times New Roman"/>
              </a:rPr>
              <a:t>Symposiums, Conferences and the likes</a:t>
            </a:r>
          </a:p>
          <a:p>
            <a:pPr>
              <a:buFont typeface="Wingdings" pitchFamily="2" charset="2"/>
              <a:buChar char="v"/>
            </a:pPr>
            <a:r>
              <a:rPr lang="en-US" sz="3500" b="1" dirty="0" smtClean="0">
                <a:solidFill>
                  <a:srgbClr val="000000"/>
                </a:solidFill>
                <a:latin typeface="Californian FB" pitchFamily="18" charset="0"/>
                <a:cs typeface="Times New Roman"/>
              </a:rPr>
              <a:t>Early planning</a:t>
            </a:r>
            <a:endParaRPr lang="en-US" sz="3500" b="1" dirty="0" smtClean="0">
              <a:solidFill>
                <a:srgbClr val="000000"/>
              </a:solidFill>
              <a:latin typeface="Californian FB" pitchFamily="18" charset="0"/>
            </a:endParaRPr>
          </a:p>
          <a:p>
            <a:endParaRPr lang="en-US" sz="3500" b="1" dirty="0" smtClean="0">
              <a:solidFill>
                <a:srgbClr val="000000"/>
              </a:solidFill>
              <a:latin typeface="Californian FB" pitchFamily="18" charset="0"/>
            </a:endParaRPr>
          </a:p>
          <a:p>
            <a:endParaRPr lang="en-SG" sz="3500" b="1" dirty="0" smtClean="0">
              <a:solidFill>
                <a:srgbClr val="000000"/>
              </a:solidFill>
              <a:latin typeface="Californian FB" pitchFamily="18" charset="0"/>
              <a:ea typeface="Times New Roman"/>
              <a:cs typeface="Times New Roman"/>
            </a:endParaRPr>
          </a:p>
        </p:txBody>
      </p:sp>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normAutofit/>
          </a:bodyPr>
          <a:lstStyle/>
          <a:p>
            <a:pPr algn="ctr"/>
            <a:r>
              <a:rPr lang="en-PH" sz="4400" dirty="0" smtClean="0"/>
              <a:t>MITIGATIONS</a:t>
            </a:r>
            <a:endParaRPr lang="en-PH" sz="4400" dirty="0"/>
          </a:p>
        </p:txBody>
      </p:sp>
      <p:sp>
        <p:nvSpPr>
          <p:cNvPr id="3" name="Content Placeholder 2"/>
          <p:cNvSpPr>
            <a:spLocks noGrp="1"/>
          </p:cNvSpPr>
          <p:nvPr>
            <p:ph idx="1"/>
          </p:nvPr>
        </p:nvSpPr>
        <p:spPr/>
        <p:txBody>
          <a:bodyPr/>
          <a:lstStyle/>
          <a:p>
            <a:pPr>
              <a:buNone/>
            </a:pPr>
            <a:r>
              <a:rPr lang="en-PH" dirty="0" smtClean="0"/>
              <a:t>There are also technologies used in determining El Nino and La Nina occurrences like:</a:t>
            </a:r>
          </a:p>
          <a:p>
            <a:pPr>
              <a:buNone/>
            </a:pPr>
            <a:endParaRPr lang="en-PH" dirty="0" smtClean="0"/>
          </a:p>
          <a:p>
            <a:pPr>
              <a:buNone/>
            </a:pPr>
            <a:endParaRPr lang="en-PH" dirty="0"/>
          </a:p>
        </p:txBody>
      </p:sp>
    </p:spTree>
  </p:cSld>
  <p:clrMapOvr>
    <a:masterClrMapping/>
  </p:clrMapOvr>
  <p:transition>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295400"/>
            <a:ext cx="8041562" cy="4941912"/>
          </a:xfrm>
        </p:spPr>
        <p:txBody>
          <a:bodyPr>
            <a:normAutofit/>
          </a:bodyPr>
          <a:lstStyle/>
          <a:p>
            <a:r>
              <a:rPr lang="en-US" dirty="0" smtClean="0">
                <a:solidFill>
                  <a:schemeClr val="accent6">
                    <a:lumMod val="60000"/>
                    <a:lumOff val="40000"/>
                  </a:schemeClr>
                </a:solidFill>
              </a:rPr>
              <a:t>Recent technological advances have made it possible to monitor, diagnose, and predict El Niño and La Niña events in near-real time. Some of the major technologies used are:</a:t>
            </a:r>
            <a:r>
              <a:rPr lang="en-US" sz="1800" dirty="0" smtClean="0">
                <a:solidFill>
                  <a:schemeClr val="accent6">
                    <a:lumMod val="60000"/>
                    <a:lumOff val="40000"/>
                  </a:schemeClr>
                </a:solidFill>
              </a:rPr>
              <a:t>	</a:t>
            </a:r>
            <a:r>
              <a:rPr lang="en-US" sz="1800" dirty="0" smtClean="0">
                <a:solidFill>
                  <a:srgbClr val="000000"/>
                </a:solidFill>
              </a:rPr>
              <a:t>					</a:t>
            </a:r>
          </a:p>
          <a:p>
            <a:r>
              <a:rPr lang="en-US" sz="3200" dirty="0" smtClean="0">
                <a:solidFill>
                  <a:srgbClr val="000000"/>
                </a:solidFill>
              </a:rPr>
              <a:t>		</a:t>
            </a:r>
          </a:p>
          <a:p>
            <a:pPr>
              <a:buFont typeface="Wingdings" pitchFamily="2" charset="2"/>
              <a:buChar char="q"/>
            </a:pPr>
            <a:endParaRPr lang="en-US" sz="3200" dirty="0" smtClean="0">
              <a:solidFill>
                <a:srgbClr val="000000"/>
              </a:solidFill>
            </a:endParaRPr>
          </a:p>
          <a:p>
            <a:pPr>
              <a:buFont typeface="Wingdings" pitchFamily="2" charset="2"/>
              <a:buChar char="q"/>
            </a:pPr>
            <a:endParaRPr lang="en-US" sz="3200" dirty="0" smtClean="0"/>
          </a:p>
          <a:p>
            <a:pPr>
              <a:buFont typeface="Wingdings" pitchFamily="2" charset="2"/>
              <a:buChar char="q"/>
            </a:pPr>
            <a:endParaRPr lang="en-US" sz="3200" dirty="0" smtClean="0"/>
          </a:p>
          <a:p>
            <a:r>
              <a:rPr lang="en-SG" sz="3200" dirty="0" smtClean="0"/>
              <a:t> </a:t>
            </a:r>
            <a:endParaRPr lang="en-SG" sz="3200" dirty="0"/>
          </a:p>
        </p:txBody>
      </p:sp>
      <p:sp>
        <p:nvSpPr>
          <p:cNvPr id="3" name="Title 2"/>
          <p:cNvSpPr>
            <a:spLocks noGrp="1"/>
          </p:cNvSpPr>
          <p:nvPr>
            <p:ph type="title"/>
          </p:nvPr>
        </p:nvSpPr>
        <p:spPr>
          <a:xfrm>
            <a:off x="5791200" y="476672"/>
            <a:ext cx="2789914" cy="612680"/>
          </a:xfrm>
        </p:spPr>
        <p:txBody>
          <a:bodyPr>
            <a:normAutofit fontScale="90000"/>
          </a:bodyPr>
          <a:lstStyle/>
          <a:p>
            <a:r>
              <a:rPr lang="en-SG" dirty="0" smtClean="0">
                <a:solidFill>
                  <a:srgbClr val="FFFF00"/>
                </a:solidFill>
              </a:rPr>
              <a:t>MITIGATION</a:t>
            </a:r>
            <a:endParaRPr lang="en-SG" dirty="0">
              <a:solidFill>
                <a:srgbClr val="FFFF00"/>
              </a:solidFill>
            </a:endParaRPr>
          </a:p>
        </p:txBody>
      </p:sp>
      <p:pic>
        <p:nvPicPr>
          <p:cNvPr id="1027" name="Picture 3" descr="E:\gf.jpeg"/>
          <p:cNvPicPr>
            <a:picLocks noChangeAspect="1" noChangeArrowheads="1"/>
          </p:cNvPicPr>
          <p:nvPr/>
        </p:nvPicPr>
        <p:blipFill>
          <a:blip r:embed="rId3" cstate="print"/>
          <a:srcRect/>
          <a:stretch>
            <a:fillRect/>
          </a:stretch>
        </p:blipFill>
        <p:spPr bwMode="auto">
          <a:xfrm rot="422351">
            <a:off x="4922917" y="3653349"/>
            <a:ext cx="3798548" cy="2229864"/>
          </a:xfrm>
          <a:prstGeom prst="rect">
            <a:avLst/>
          </a:prstGeom>
          <a:noFill/>
        </p:spPr>
      </p:pic>
      <p:pic>
        <p:nvPicPr>
          <p:cNvPr id="1028" name="Picture 4" descr="E:\eq.jpeg"/>
          <p:cNvPicPr>
            <a:picLocks noChangeAspect="1" noChangeArrowheads="1"/>
          </p:cNvPicPr>
          <p:nvPr/>
        </p:nvPicPr>
        <p:blipFill>
          <a:blip r:embed="rId4" cstate="print"/>
          <a:srcRect/>
          <a:stretch>
            <a:fillRect/>
          </a:stretch>
        </p:blipFill>
        <p:spPr bwMode="auto">
          <a:xfrm rot="21276944">
            <a:off x="710671" y="2985114"/>
            <a:ext cx="3641369" cy="2325429"/>
          </a:xfrm>
          <a:prstGeom prst="rect">
            <a:avLst/>
          </a:prstGeom>
          <a:noFill/>
        </p:spPr>
      </p:pic>
      <p:sp>
        <p:nvSpPr>
          <p:cNvPr id="7" name="Rectangle 6"/>
          <p:cNvSpPr/>
          <p:nvPr/>
        </p:nvSpPr>
        <p:spPr>
          <a:xfrm>
            <a:off x="1295400" y="2362200"/>
            <a:ext cx="1752600" cy="584775"/>
          </a:xfrm>
          <a:prstGeom prst="rect">
            <a:avLst/>
          </a:prstGeom>
        </p:spPr>
        <p:txBody>
          <a:bodyPr wrap="square">
            <a:spAutoFit/>
          </a:bodyPr>
          <a:lstStyle/>
          <a:p>
            <a:r>
              <a:rPr lang="en-US" sz="3200" dirty="0" smtClean="0"/>
              <a:t>Satellite</a:t>
            </a:r>
            <a:r>
              <a:rPr lang="en-US" dirty="0" smtClean="0"/>
              <a:t> </a:t>
            </a:r>
            <a:endParaRPr lang="en-US" dirty="0"/>
          </a:p>
        </p:txBody>
      </p:sp>
      <p:sp>
        <p:nvSpPr>
          <p:cNvPr id="8" name="Rectangle 7"/>
          <p:cNvSpPr/>
          <p:nvPr/>
        </p:nvSpPr>
        <p:spPr>
          <a:xfrm rot="333125">
            <a:off x="6118390" y="2634872"/>
            <a:ext cx="2514600" cy="584775"/>
          </a:xfrm>
          <a:prstGeom prst="rect">
            <a:avLst/>
          </a:prstGeom>
        </p:spPr>
        <p:txBody>
          <a:bodyPr wrap="square">
            <a:spAutoFit/>
          </a:bodyPr>
          <a:lstStyle/>
          <a:p>
            <a:r>
              <a:rPr lang="en-US" sz="3200" dirty="0" smtClean="0"/>
              <a:t>Ocean buoys</a:t>
            </a:r>
            <a:endParaRPr lang="en-US" dirty="0"/>
          </a:p>
        </p:txBody>
      </p:sp>
    </p:spTree>
    <p:extLst>
      <p:ext uri="{BB962C8B-B14F-4D97-AF65-F5344CB8AC3E}">
        <p14:creationId xmlns="" xmlns:p14="http://schemas.microsoft.com/office/powerpoint/2010/main" val="177049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trips(downLef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 fill="hold"/>
                                        <p:tgtEl>
                                          <p:spTgt spid="1028"/>
                                        </p:tgtEl>
                                        <p:attrNameLst>
                                          <p:attrName>ppt_x</p:attrName>
                                        </p:attrNameLst>
                                      </p:cBhvr>
                                      <p:tavLst>
                                        <p:tav tm="0">
                                          <p:val>
                                            <p:strVal val="#ppt_x"/>
                                          </p:val>
                                        </p:tav>
                                        <p:tav tm="100000">
                                          <p:val>
                                            <p:strVal val="#ppt_x"/>
                                          </p:val>
                                        </p:tav>
                                      </p:tavLst>
                                    </p:anim>
                                    <p:anim calcmode="lin" valueType="num">
                                      <p:cBhvr additive="base">
                                        <p:cTn id="2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6" fill="hold" nodeType="clickEffect">
                                  <p:stCondLst>
                                    <p:cond delay="0"/>
                                  </p:stCondLst>
                                  <p:childTnLst>
                                    <p:set>
                                      <p:cBhvr>
                                        <p:cTn id="32" dur="1" fill="hold">
                                          <p:stCondLst>
                                            <p:cond delay="0"/>
                                          </p:stCondLst>
                                        </p:cTn>
                                        <p:tgtEl>
                                          <p:spTgt spid="1027"/>
                                        </p:tgtEl>
                                        <p:attrNameLst>
                                          <p:attrName>style.visibility</p:attrName>
                                        </p:attrNameLst>
                                      </p:cBhvr>
                                      <p:to>
                                        <p:strVal val="visible"/>
                                      </p:to>
                                    </p:set>
                                    <p:animEffect transition="in" filter="barn(inHorizontal)">
                                      <p:cBhvr>
                                        <p:cTn id="3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7827498" cy="4972928"/>
          </a:xfrm>
        </p:spPr>
        <p:txBody>
          <a:bodyPr/>
          <a:lstStyle/>
          <a:p>
            <a:endParaRPr lang="en-US" dirty="0" smtClean="0"/>
          </a:p>
          <a:p>
            <a:pPr>
              <a:buFont typeface="Wingdings" pitchFamily="2" charset="2"/>
              <a:buChar char="q"/>
            </a:pPr>
            <a:endParaRPr lang="en-US" dirty="0" smtClean="0"/>
          </a:p>
          <a:p>
            <a:endParaRPr lang="en-US" dirty="0" smtClean="0"/>
          </a:p>
          <a:p>
            <a:pPr>
              <a:buFont typeface="Wingdings" pitchFamily="2" charset="2"/>
              <a:buChar char="q"/>
            </a:pPr>
            <a:endParaRPr lang="en-US" dirty="0" smtClean="0"/>
          </a:p>
          <a:p>
            <a:pPr>
              <a:buFont typeface="Wingdings" pitchFamily="2" charset="2"/>
              <a:buChar char="q"/>
            </a:pPr>
            <a:endParaRPr lang="en-US" dirty="0" smtClean="0"/>
          </a:p>
          <a:p>
            <a:pPr>
              <a:buFont typeface="Wingdings" pitchFamily="2" charset="2"/>
              <a:buChar char="q"/>
            </a:pPr>
            <a:endParaRPr lang="en-US" dirty="0" smtClean="0"/>
          </a:p>
          <a:p>
            <a:endParaRPr lang="en-US" dirty="0" smtClean="0"/>
          </a:p>
          <a:p>
            <a:endParaRPr lang="en-US" dirty="0" smtClean="0"/>
          </a:p>
          <a:p>
            <a:r>
              <a:rPr lang="en-US" dirty="0" smtClean="0"/>
              <a:t>                                                                         </a:t>
            </a:r>
          </a:p>
        </p:txBody>
      </p:sp>
      <p:sp>
        <p:nvSpPr>
          <p:cNvPr id="3" name="Title 2"/>
          <p:cNvSpPr>
            <a:spLocks noGrp="1"/>
          </p:cNvSpPr>
          <p:nvPr>
            <p:ph type="title"/>
          </p:nvPr>
        </p:nvSpPr>
        <p:spPr>
          <a:xfrm>
            <a:off x="5943600" y="512064"/>
            <a:ext cx="2919750" cy="777240"/>
          </a:xfrm>
        </p:spPr>
        <p:txBody>
          <a:bodyPr/>
          <a:lstStyle/>
          <a:p>
            <a:r>
              <a:rPr lang="en-US" dirty="0" smtClean="0">
                <a:solidFill>
                  <a:srgbClr val="FFFF00"/>
                </a:solidFill>
              </a:rPr>
              <a:t>MITIGATION</a:t>
            </a:r>
            <a:endParaRPr lang="en-US" dirty="0">
              <a:solidFill>
                <a:srgbClr val="FFFF00"/>
              </a:solidFill>
            </a:endParaRPr>
          </a:p>
        </p:txBody>
      </p:sp>
      <p:pic>
        <p:nvPicPr>
          <p:cNvPr id="2050" name="Picture 2" descr="E:\wstw.jpeg"/>
          <p:cNvPicPr>
            <a:picLocks noChangeAspect="1" noChangeArrowheads="1"/>
          </p:cNvPicPr>
          <p:nvPr/>
        </p:nvPicPr>
        <p:blipFill>
          <a:blip r:embed="rId2" cstate="print"/>
          <a:srcRect/>
          <a:stretch>
            <a:fillRect/>
          </a:stretch>
        </p:blipFill>
        <p:spPr bwMode="auto">
          <a:xfrm rot="184987">
            <a:off x="980990" y="2300154"/>
            <a:ext cx="3429000" cy="2568440"/>
          </a:xfrm>
          <a:prstGeom prst="rect">
            <a:avLst/>
          </a:prstGeom>
          <a:noFill/>
        </p:spPr>
      </p:pic>
      <p:sp>
        <p:nvSpPr>
          <p:cNvPr id="5" name="Rectangle 4"/>
          <p:cNvSpPr/>
          <p:nvPr/>
        </p:nvSpPr>
        <p:spPr>
          <a:xfrm rot="167033">
            <a:off x="1083034" y="1537212"/>
            <a:ext cx="2743200" cy="584775"/>
          </a:xfrm>
          <a:prstGeom prst="rect">
            <a:avLst/>
          </a:prstGeom>
        </p:spPr>
        <p:txBody>
          <a:bodyPr wrap="square">
            <a:spAutoFit/>
          </a:bodyPr>
          <a:lstStyle/>
          <a:p>
            <a:r>
              <a:rPr lang="en-US" sz="3200" dirty="0" err="1" smtClean="0"/>
              <a:t>Radiosondes</a:t>
            </a:r>
            <a:r>
              <a:rPr lang="en-US" dirty="0" smtClean="0"/>
              <a:t> </a:t>
            </a:r>
            <a:endParaRPr lang="en-US" dirty="0"/>
          </a:p>
        </p:txBody>
      </p:sp>
      <p:sp>
        <p:nvSpPr>
          <p:cNvPr id="6" name="Rectangle 5"/>
          <p:cNvSpPr/>
          <p:nvPr/>
        </p:nvSpPr>
        <p:spPr>
          <a:xfrm>
            <a:off x="5105400" y="2743200"/>
            <a:ext cx="3200400" cy="584775"/>
          </a:xfrm>
          <a:prstGeom prst="rect">
            <a:avLst/>
          </a:prstGeom>
        </p:spPr>
        <p:txBody>
          <a:bodyPr wrap="square">
            <a:spAutoFit/>
          </a:bodyPr>
          <a:lstStyle/>
          <a:p>
            <a:r>
              <a:rPr lang="en-US" sz="3200" dirty="0" smtClean="0"/>
              <a:t>Super computers</a:t>
            </a:r>
            <a:r>
              <a:rPr lang="en-US" dirty="0" smtClean="0"/>
              <a:t> </a:t>
            </a:r>
            <a:endParaRPr lang="en-US" dirty="0"/>
          </a:p>
        </p:txBody>
      </p:sp>
      <p:pic>
        <p:nvPicPr>
          <p:cNvPr id="2051" name="Picture 3" descr="E:\dhj.jpeg"/>
          <p:cNvPicPr>
            <a:picLocks noChangeAspect="1" noChangeArrowheads="1"/>
          </p:cNvPicPr>
          <p:nvPr/>
        </p:nvPicPr>
        <p:blipFill>
          <a:blip r:embed="rId3" cstate="print"/>
          <a:srcRect/>
          <a:stretch>
            <a:fillRect/>
          </a:stretch>
        </p:blipFill>
        <p:spPr bwMode="auto">
          <a:xfrm rot="21323900">
            <a:off x="4964310" y="3870874"/>
            <a:ext cx="3510435" cy="23225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linds(horizont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wedge">
                                      <p:cBhvr>
                                        <p:cTn id="24"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399032"/>
          </a:xfrm>
        </p:spPr>
        <p:txBody>
          <a:bodyPr/>
          <a:lstStyle/>
          <a:p>
            <a:pPr algn="ctr"/>
            <a:r>
              <a:rPr lang="en-PH" dirty="0" smtClean="0">
                <a:latin typeface="Candara" pitchFamily="34" charset="0"/>
              </a:rPr>
              <a:t>Conclusions and Recommendations</a:t>
            </a:r>
            <a:endParaRPr lang="en-PH" dirty="0">
              <a:latin typeface="Candara" pitchFamily="34" charset="0"/>
            </a:endParaRPr>
          </a:p>
        </p:txBody>
      </p:sp>
      <p:sp>
        <p:nvSpPr>
          <p:cNvPr id="3" name="Content Placeholder 2"/>
          <p:cNvSpPr>
            <a:spLocks noGrp="1"/>
          </p:cNvSpPr>
          <p:nvPr>
            <p:ph idx="1"/>
          </p:nvPr>
        </p:nvSpPr>
        <p:spPr>
          <a:xfrm>
            <a:off x="0" y="914400"/>
            <a:ext cx="9144000" cy="5540408"/>
          </a:xfrm>
        </p:spPr>
        <p:txBody>
          <a:bodyPr>
            <a:noAutofit/>
          </a:bodyPr>
          <a:lstStyle/>
          <a:p>
            <a:pPr>
              <a:buNone/>
            </a:pPr>
            <a:r>
              <a:rPr lang="en-PH" sz="2200" dirty="0" smtClean="0"/>
              <a:t>	El Nino and La Nina are two natural phenomenon that are experiences not only in the Philippines but also worldwide. It is now unstoppable but there are certain ways to mitigate or lessen the impacts/effects of these problems, like :</a:t>
            </a:r>
          </a:p>
          <a:p>
            <a:pPr>
              <a:buFont typeface="Wingdings" pitchFamily="2" charset="2"/>
              <a:buChar char="q"/>
            </a:pPr>
            <a:r>
              <a:rPr lang="en-GB" sz="2200" dirty="0" smtClean="0">
                <a:solidFill>
                  <a:srgbClr val="00B0F0"/>
                </a:solidFill>
              </a:rPr>
              <a:t>adequate assessments about and monitoring of hazards, disasters and vulnerabilities, so that the need for prevention is accurately identified and disasters defined.</a:t>
            </a:r>
          </a:p>
          <a:p>
            <a:pPr>
              <a:buFont typeface="Wingdings" pitchFamily="2" charset="2"/>
              <a:buChar char="q"/>
            </a:pPr>
            <a:r>
              <a:rPr lang="en-GB" sz="2200" dirty="0" smtClean="0">
                <a:solidFill>
                  <a:srgbClr val="00B0F0"/>
                </a:solidFill>
              </a:rPr>
              <a:t>formulate a comprehensive plan for disaster management, disaster policy and disaster actions at the earliest possible time.</a:t>
            </a:r>
            <a:endParaRPr lang="en-PH" sz="2200" dirty="0" smtClean="0">
              <a:solidFill>
                <a:srgbClr val="00B0F0"/>
              </a:solidFill>
            </a:endParaRPr>
          </a:p>
          <a:p>
            <a:pPr>
              <a:buFont typeface="Wingdings" pitchFamily="2" charset="2"/>
              <a:buChar char="q"/>
            </a:pPr>
            <a:r>
              <a:rPr lang="en-GB" sz="2200" dirty="0" smtClean="0">
                <a:solidFill>
                  <a:srgbClr val="00B0F0"/>
                </a:solidFill>
              </a:rPr>
              <a:t>develop appropriate technology and ensure the collection of relevant data on disaster through the     use of satellites and the introduction of a regular system of delivering information to the public through television, radio and other mass media.</a:t>
            </a:r>
          </a:p>
          <a:p>
            <a:pPr>
              <a:buFont typeface="Wingdings" pitchFamily="2" charset="2"/>
              <a:buChar char="q"/>
            </a:pPr>
            <a:r>
              <a:rPr lang="en-GB" sz="2200" dirty="0" smtClean="0">
                <a:solidFill>
                  <a:srgbClr val="00B0F0"/>
                </a:solidFill>
              </a:rPr>
              <a:t>self-awareness about these phenomenon, learning its causes and effects.</a:t>
            </a:r>
          </a:p>
          <a:p>
            <a:endParaRPr lang="en-PH" sz="2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sz="4800" b="1" dirty="0" smtClean="0">
                <a:solidFill>
                  <a:schemeClr val="accent6">
                    <a:lumMod val="60000"/>
                    <a:lumOff val="40000"/>
                  </a:schemeClr>
                </a:solidFill>
                <a:effectLst/>
                <a:latin typeface="Candara" pitchFamily="34" charset="0"/>
              </a:rPr>
              <a:t>Thanks for listening yow! :P </a:t>
            </a:r>
            <a:endParaRPr lang="en-PH" sz="4800" b="1" dirty="0">
              <a:solidFill>
                <a:schemeClr val="accent6">
                  <a:lumMod val="60000"/>
                  <a:lumOff val="40000"/>
                </a:schemeClr>
              </a:solidFill>
              <a:effectLst/>
              <a:latin typeface="Candara" pitchFamily="34" charset="0"/>
            </a:endParaRPr>
          </a:p>
        </p:txBody>
      </p:sp>
      <p:sp>
        <p:nvSpPr>
          <p:cNvPr id="3" name="Content Placeholder 2"/>
          <p:cNvSpPr>
            <a:spLocks noGrp="1"/>
          </p:cNvSpPr>
          <p:nvPr>
            <p:ph idx="1"/>
          </p:nvPr>
        </p:nvSpPr>
        <p:spPr/>
        <p:txBody>
          <a:bodyPr>
            <a:normAutofit/>
          </a:bodyPr>
          <a:lstStyle/>
          <a:p>
            <a:pPr>
              <a:buNone/>
            </a:pPr>
            <a:r>
              <a:rPr lang="en-PH" b="1" dirty="0" smtClean="0">
                <a:solidFill>
                  <a:srgbClr val="00B050"/>
                </a:solidFill>
                <a:latin typeface="Castellar" pitchFamily="18" charset="0"/>
              </a:rPr>
              <a:t>REPORTERS :</a:t>
            </a:r>
          </a:p>
          <a:p>
            <a:pPr>
              <a:buNone/>
            </a:pPr>
            <a:endParaRPr lang="en-PH" b="1" dirty="0" smtClean="0">
              <a:solidFill>
                <a:srgbClr val="00B050"/>
              </a:solidFill>
              <a:latin typeface="Castellar" pitchFamily="18" charset="0"/>
            </a:endParaRPr>
          </a:p>
          <a:p>
            <a:pPr>
              <a:buNone/>
            </a:pPr>
            <a:r>
              <a:rPr lang="en-PH" b="1" dirty="0" err="1" smtClean="0">
                <a:solidFill>
                  <a:srgbClr val="00B050"/>
                </a:solidFill>
                <a:latin typeface="Castellar" pitchFamily="18" charset="0"/>
              </a:rPr>
              <a:t>Tac</a:t>
            </a:r>
            <a:r>
              <a:rPr lang="en-PH" b="1" dirty="0" smtClean="0">
                <a:solidFill>
                  <a:srgbClr val="00B050"/>
                </a:solidFill>
                <a:latin typeface="Castellar" pitchFamily="18" charset="0"/>
              </a:rPr>
              <a:t>-an, Maria Victoria </a:t>
            </a:r>
            <a:r>
              <a:rPr lang="en-PH" b="1" dirty="0" smtClean="0">
                <a:solidFill>
                  <a:srgbClr val="00B050"/>
                </a:solidFill>
                <a:latin typeface="Castellar" pitchFamily="18" charset="0"/>
                <a:sym typeface="Wingdings" pitchFamily="2" charset="2"/>
              </a:rPr>
              <a:t></a:t>
            </a:r>
            <a:endParaRPr lang="en-PH" b="1" dirty="0" smtClean="0">
              <a:solidFill>
                <a:srgbClr val="00B050"/>
              </a:solidFill>
              <a:latin typeface="Castellar" pitchFamily="18" charset="0"/>
            </a:endParaRPr>
          </a:p>
          <a:p>
            <a:pPr>
              <a:buNone/>
            </a:pPr>
            <a:r>
              <a:rPr lang="en-PH" b="1" dirty="0" smtClean="0">
                <a:solidFill>
                  <a:srgbClr val="00B050"/>
                </a:solidFill>
                <a:latin typeface="Castellar" pitchFamily="18" charset="0"/>
              </a:rPr>
              <a:t>Amarillo, </a:t>
            </a:r>
            <a:r>
              <a:rPr lang="en-PH" b="1" dirty="0" err="1" smtClean="0">
                <a:solidFill>
                  <a:srgbClr val="00B050"/>
                </a:solidFill>
                <a:latin typeface="Castellar" pitchFamily="18" charset="0"/>
              </a:rPr>
              <a:t>Rojan</a:t>
            </a:r>
            <a:r>
              <a:rPr lang="en-PH" b="1" dirty="0" smtClean="0">
                <a:solidFill>
                  <a:srgbClr val="00B050"/>
                </a:solidFill>
                <a:latin typeface="Castellar" pitchFamily="18" charset="0"/>
              </a:rPr>
              <a:t> Dale </a:t>
            </a:r>
            <a:r>
              <a:rPr lang="en-PH" b="1" dirty="0" smtClean="0">
                <a:solidFill>
                  <a:srgbClr val="00B050"/>
                </a:solidFill>
                <a:latin typeface="Castellar" pitchFamily="18" charset="0"/>
                <a:sym typeface="Wingdings" pitchFamily="2" charset="2"/>
              </a:rPr>
              <a:t></a:t>
            </a:r>
            <a:endParaRPr lang="en-PH" b="1" dirty="0" smtClean="0">
              <a:solidFill>
                <a:srgbClr val="00B050"/>
              </a:solidFill>
              <a:latin typeface="Castellar" pitchFamily="18" charset="0"/>
            </a:endParaRPr>
          </a:p>
          <a:p>
            <a:pPr>
              <a:buNone/>
            </a:pPr>
            <a:endParaRPr lang="en-PH" b="1" dirty="0" smtClean="0">
              <a:solidFill>
                <a:srgbClr val="00B050"/>
              </a:solidFill>
              <a:latin typeface="Castellar" pitchFamily="18" charset="0"/>
            </a:endParaRPr>
          </a:p>
          <a:p>
            <a:pPr>
              <a:buNone/>
            </a:pPr>
            <a:r>
              <a:rPr lang="en-PH" b="1" dirty="0" smtClean="0">
                <a:latin typeface="Castellar" pitchFamily="18" charset="0"/>
                <a:sym typeface="Wingdings" pitchFamily="2" charset="2"/>
              </a:rPr>
              <a:t>God Bless Us All! AMEN! </a:t>
            </a:r>
          </a:p>
          <a:p>
            <a:pPr>
              <a:buNone/>
            </a:pPr>
            <a:r>
              <a:rPr lang="en-PH" b="1" dirty="0" smtClean="0">
                <a:latin typeface="Castellar" pitchFamily="18" charset="0"/>
                <a:sym typeface="Wingdings" pitchFamily="2" charset="2"/>
              </a:rPr>
              <a:t>To God be the Glory! </a:t>
            </a:r>
          </a:p>
          <a:p>
            <a:pPr>
              <a:buNone/>
            </a:pPr>
            <a:endParaRPr lang="en-PH" b="1" dirty="0" smtClean="0">
              <a:solidFill>
                <a:srgbClr val="FF3399"/>
              </a:solidFill>
              <a:latin typeface="Castellar" pitchFamily="18" charset="0"/>
              <a:sym typeface="Wingdings" pitchFamily="2" charset="2"/>
            </a:endParaRP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http://www.cosmosmagazine.com/files/imagecache/news/files/news/20090203_drought.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a:bodyPr>
          <a:lstStyle/>
          <a:p>
            <a:pPr algn="ctr"/>
            <a:r>
              <a:rPr lang="en-PH" sz="4400" b="1" dirty="0" smtClean="0">
                <a:solidFill>
                  <a:srgbClr val="FF0000"/>
                </a:solidFill>
                <a:latin typeface="Californian FB" pitchFamily="18" charset="0"/>
              </a:rPr>
              <a:t>WHAT IS EL NINO?</a:t>
            </a:r>
            <a:endParaRPr lang="en-PH" sz="4400" b="1" dirty="0">
              <a:solidFill>
                <a:srgbClr val="FF0000"/>
              </a:solidFill>
              <a:latin typeface="Californian FB" pitchFamily="18" charset="0"/>
            </a:endParaRPr>
          </a:p>
        </p:txBody>
      </p:sp>
      <p:sp>
        <p:nvSpPr>
          <p:cNvPr id="3" name="Content Placeholder 2"/>
          <p:cNvSpPr>
            <a:spLocks noGrp="1"/>
          </p:cNvSpPr>
          <p:nvPr>
            <p:ph idx="1"/>
          </p:nvPr>
        </p:nvSpPr>
        <p:spPr>
          <a:xfrm>
            <a:off x="0" y="1447800"/>
            <a:ext cx="9144000" cy="5410200"/>
          </a:xfrm>
        </p:spPr>
        <p:txBody>
          <a:bodyPr>
            <a:normAutofit/>
          </a:bodyPr>
          <a:lstStyle/>
          <a:p>
            <a:r>
              <a:rPr lang="en-US" sz="3400" b="1" dirty="0" smtClean="0">
                <a:solidFill>
                  <a:srgbClr val="FFFF00"/>
                </a:solidFill>
                <a:latin typeface="Californian FB" pitchFamily="18" charset="0"/>
              </a:rPr>
              <a:t>El Nino occur approximately every 3 to 5 years and can last from 6 months 2 over 2 years.</a:t>
            </a:r>
          </a:p>
          <a:p>
            <a:r>
              <a:rPr lang="en-US" sz="3400" b="1" dirty="0">
                <a:solidFill>
                  <a:srgbClr val="FFFF00"/>
                </a:solidFill>
                <a:latin typeface="Californian FB" pitchFamily="18" charset="0"/>
              </a:rPr>
              <a:t>A</a:t>
            </a:r>
            <a:r>
              <a:rPr lang="en-US" sz="3400" b="1" dirty="0" smtClean="0">
                <a:solidFill>
                  <a:srgbClr val="FFFF00"/>
                </a:solidFill>
                <a:latin typeface="Californian FB" pitchFamily="18" charset="0"/>
              </a:rPr>
              <a:t>n abnormal warming of surface ocean waters in the eastern tropical Pacific</a:t>
            </a:r>
          </a:p>
          <a:p>
            <a:r>
              <a:rPr lang="en-PH" sz="3400" b="1" dirty="0" smtClean="0">
                <a:solidFill>
                  <a:srgbClr val="FFFF00"/>
                </a:solidFill>
                <a:latin typeface="Californian FB" pitchFamily="18" charset="0"/>
              </a:rPr>
              <a:t>A quasi-periodic climate pattern that occurs across the tropical Pacific Ocean roughly every five years. </a:t>
            </a:r>
          </a:p>
          <a:p>
            <a:r>
              <a:rPr lang="en-PH" sz="3400" b="1" dirty="0" smtClean="0">
                <a:solidFill>
                  <a:srgbClr val="FFFF00"/>
                </a:solidFill>
                <a:latin typeface="Californian FB" pitchFamily="18" charset="0"/>
              </a:rPr>
              <a:t>average period length is 5 years</a:t>
            </a:r>
            <a:endParaRPr lang="en-PH" sz="3400" b="1" dirty="0">
              <a:solidFill>
                <a:srgbClr val="FFFF00"/>
              </a:solidFill>
              <a:latin typeface="Californian FB" pitchFamily="18" charset="0"/>
            </a:endParaRPr>
          </a:p>
        </p:txBody>
      </p:sp>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5" descr="http://propinoy.net/wp-content/uploads/2010/10/ondoy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a:bodyPr>
          <a:lstStyle/>
          <a:p>
            <a:pPr algn="ctr"/>
            <a:r>
              <a:rPr lang="en-PH" sz="4400" b="1" dirty="0" smtClean="0">
                <a:solidFill>
                  <a:srgbClr val="FF0000"/>
                </a:solidFill>
                <a:latin typeface="Californian FB" pitchFamily="18" charset="0"/>
              </a:rPr>
              <a:t>WHAT IS LA NINA? </a:t>
            </a:r>
            <a:endParaRPr lang="en-PH" sz="4400" b="1" dirty="0">
              <a:solidFill>
                <a:srgbClr val="FF0000"/>
              </a:solidFill>
              <a:latin typeface="Californian FB" pitchFamily="18" charset="0"/>
            </a:endParaRPr>
          </a:p>
        </p:txBody>
      </p:sp>
      <p:sp>
        <p:nvSpPr>
          <p:cNvPr id="3" name="Content Placeholder 2"/>
          <p:cNvSpPr>
            <a:spLocks noGrp="1"/>
          </p:cNvSpPr>
          <p:nvPr>
            <p:ph idx="1"/>
          </p:nvPr>
        </p:nvSpPr>
        <p:spPr>
          <a:xfrm>
            <a:off x="0" y="1447800"/>
            <a:ext cx="9144000" cy="5410200"/>
          </a:xfrm>
        </p:spPr>
        <p:txBody>
          <a:bodyPr>
            <a:normAutofit/>
          </a:bodyPr>
          <a:lstStyle/>
          <a:p>
            <a:r>
              <a:rPr lang="en-US" sz="3400" b="1" dirty="0" smtClean="0">
                <a:solidFill>
                  <a:srgbClr val="FFFF00"/>
                </a:solidFill>
                <a:latin typeface="Californian FB" pitchFamily="18" charset="0"/>
              </a:rPr>
              <a:t>La Nina’s occur in between the El Nino years and don’t last as long. It usually follows El Nino.</a:t>
            </a:r>
          </a:p>
          <a:p>
            <a:r>
              <a:rPr lang="en-US" sz="3400" b="1" dirty="0" smtClean="0">
                <a:solidFill>
                  <a:srgbClr val="FFFF00"/>
                </a:solidFill>
                <a:latin typeface="Californian FB" pitchFamily="18" charset="0"/>
              </a:rPr>
              <a:t>La Nina is the opposite of El Nino and creates a cooling effect in the ocean, but does not occur as often and like its big brother La Nina changes weather patterns globally.</a:t>
            </a:r>
          </a:p>
          <a:p>
            <a:r>
              <a:rPr lang="en-US" sz="3400" b="1" dirty="0" smtClean="0">
                <a:solidFill>
                  <a:srgbClr val="FFFF00"/>
                </a:solidFill>
                <a:latin typeface="Californian FB" pitchFamily="18" charset="0"/>
              </a:rPr>
              <a:t>corresponds instead to a higher sea surface temperature by a deviation of at least 0.5 °C.</a:t>
            </a:r>
          </a:p>
          <a:p>
            <a:endParaRPr lang="en-US" sz="3400" b="1" dirty="0" smtClean="0">
              <a:solidFill>
                <a:srgbClr val="FFFF00"/>
              </a:solidFill>
              <a:latin typeface="Californian FB" pitchFamily="18" charset="0"/>
            </a:endParaRPr>
          </a:p>
          <a:p>
            <a:endParaRPr lang="en-PH" sz="3400" b="1" dirty="0">
              <a:solidFill>
                <a:srgbClr val="FFFF00"/>
              </a:solidFill>
              <a:latin typeface="Californian FB" pitchFamily="18" charset="0"/>
            </a:endParaRPr>
          </a:p>
        </p:txBody>
      </p:sp>
    </p:spTree>
  </p:cSld>
  <p:clrMapOvr>
    <a:masterClrMapping/>
  </p:clrMapOvr>
  <p:transition>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498080" cy="1143000"/>
          </a:xfrm>
        </p:spPr>
        <p:txBody>
          <a:bodyPr>
            <a:normAutofit/>
          </a:bodyPr>
          <a:lstStyle/>
          <a:p>
            <a:pPr algn="ctr"/>
            <a:r>
              <a:rPr lang="en-PH" sz="4400" dirty="0" smtClean="0"/>
              <a:t>What is ENSO?</a:t>
            </a:r>
            <a:endParaRPr lang="en-PH" sz="4400" dirty="0"/>
          </a:p>
        </p:txBody>
      </p:sp>
      <p:sp>
        <p:nvSpPr>
          <p:cNvPr id="3" name="Content Placeholder 2"/>
          <p:cNvSpPr>
            <a:spLocks noGrp="1"/>
          </p:cNvSpPr>
          <p:nvPr>
            <p:ph idx="1"/>
          </p:nvPr>
        </p:nvSpPr>
        <p:spPr>
          <a:xfrm>
            <a:off x="0" y="990600"/>
            <a:ext cx="9144000" cy="5867400"/>
          </a:xfrm>
        </p:spPr>
        <p:txBody>
          <a:bodyPr>
            <a:noAutofit/>
          </a:bodyPr>
          <a:lstStyle/>
          <a:p>
            <a:pPr algn="just"/>
            <a:r>
              <a:rPr lang="en-PH" sz="2400" b="1" dirty="0" smtClean="0">
                <a:solidFill>
                  <a:srgbClr val="0070C0"/>
                </a:solidFill>
                <a:latin typeface="Californian FB" pitchFamily="18" charset="0"/>
              </a:rPr>
              <a:t>ENSO stands for El Nino Southern Oscillation.</a:t>
            </a:r>
          </a:p>
          <a:p>
            <a:pPr algn="just"/>
            <a:r>
              <a:rPr lang="en-US" sz="2400" b="1" dirty="0" smtClean="0">
                <a:solidFill>
                  <a:srgbClr val="0070C0"/>
                </a:solidFill>
                <a:latin typeface="Californian FB" pitchFamily="18" charset="0"/>
              </a:rPr>
              <a:t>The Southern Oscillation is the see-saw pattern of reversing surface air pressure between the eastern and western tropical Pacific; when the surface pressure is high in the eastern tropical Pacific it is low in the western tropical Pacific, and vice-versa.</a:t>
            </a:r>
          </a:p>
          <a:p>
            <a:pPr algn="just"/>
            <a:r>
              <a:rPr lang="en-PH" sz="2400" b="1" dirty="0" smtClean="0">
                <a:solidFill>
                  <a:srgbClr val="0070C0"/>
                </a:solidFill>
                <a:latin typeface="Californian FB" pitchFamily="18" charset="0"/>
              </a:rPr>
              <a:t>The </a:t>
            </a:r>
            <a:r>
              <a:rPr lang="en-PH" sz="2400" b="1" i="1" dirty="0" smtClean="0">
                <a:solidFill>
                  <a:srgbClr val="0070C0"/>
                </a:solidFill>
                <a:latin typeface="Californian FB" pitchFamily="18" charset="0"/>
              </a:rPr>
              <a:t>Southern Oscillation</a:t>
            </a:r>
            <a:r>
              <a:rPr lang="en-PH" sz="2400" b="1" dirty="0" smtClean="0">
                <a:solidFill>
                  <a:srgbClr val="0070C0"/>
                </a:solidFill>
                <a:latin typeface="Californian FB" pitchFamily="18" charset="0"/>
              </a:rPr>
              <a:t> refers to variations in the temperature of the surface of the tropical eastern Pacific Ocean (warming and cooling known as </a:t>
            </a:r>
            <a:r>
              <a:rPr lang="en-PH" sz="2400" b="1" i="1" dirty="0" smtClean="0">
                <a:solidFill>
                  <a:srgbClr val="0070C0"/>
                </a:solidFill>
                <a:latin typeface="Californian FB" pitchFamily="18" charset="0"/>
              </a:rPr>
              <a:t>El Niño</a:t>
            </a:r>
            <a:r>
              <a:rPr lang="en-PH" sz="2400" b="1" dirty="0" smtClean="0">
                <a:solidFill>
                  <a:srgbClr val="0070C0"/>
                </a:solidFill>
                <a:latin typeface="Californian FB" pitchFamily="18" charset="0"/>
              </a:rPr>
              <a:t> and </a:t>
            </a:r>
            <a:r>
              <a:rPr lang="en-PH" sz="2400" b="1" i="1" dirty="0" smtClean="0">
                <a:solidFill>
                  <a:srgbClr val="0070C0"/>
                </a:solidFill>
                <a:latin typeface="Californian FB" pitchFamily="18" charset="0"/>
              </a:rPr>
              <a:t>La Niña</a:t>
            </a:r>
            <a:r>
              <a:rPr lang="en-PH" sz="2400" b="1" dirty="0" smtClean="0">
                <a:solidFill>
                  <a:srgbClr val="0070C0"/>
                </a:solidFill>
                <a:latin typeface="Californian FB" pitchFamily="18" charset="0"/>
              </a:rPr>
              <a:t> respectively) and in air surface pressure in the tropical western Pacific. The two variations are coupled: the warm oceanic phase, El Niño, accompanies high air surface pressure in the western Pacific, while the cold phase, La Niña, accompanies low air surface pressure in the western Pacific.</a:t>
            </a:r>
            <a:r>
              <a:rPr lang="en-PH" sz="2400" b="1" baseline="30000" dirty="0" smtClean="0">
                <a:solidFill>
                  <a:srgbClr val="0070C0"/>
                </a:solidFill>
                <a:latin typeface="Californian FB" pitchFamily="18" charset="0"/>
              </a:rPr>
              <a:t> </a:t>
            </a:r>
            <a:r>
              <a:rPr lang="en-PH" sz="2400" b="1" dirty="0" smtClean="0">
                <a:solidFill>
                  <a:srgbClr val="0070C0"/>
                </a:solidFill>
                <a:latin typeface="Californian FB" pitchFamily="18" charset="0"/>
              </a:rPr>
              <a:t>Mechanisms that cause the oscillation remain under study.</a:t>
            </a:r>
          </a:p>
          <a:p>
            <a:pPr algn="just"/>
            <a:endParaRPr lang="en-PH" sz="2400" b="1" dirty="0" smtClean="0">
              <a:solidFill>
                <a:srgbClr val="0070C0"/>
              </a:solidFill>
              <a:latin typeface="Californian FB" pitchFamily="18" charset="0"/>
            </a:endParaRPr>
          </a:p>
          <a:p>
            <a:endParaRPr lang="en-PH" sz="2400" dirty="0">
              <a:solidFill>
                <a:srgbClr val="0070C0"/>
              </a:solidFill>
            </a:endParaRPr>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8" descr="http://3.bp.blogspot.com/_xTvky4F-EDs/TS-M8OTtcXI/AAAAAAAAAjQ/OqTMSSfquww/s1600/flooding_Philippines_200909.jpg"/>
          <p:cNvPicPr>
            <a:picLocks noChangeAspect="1" noChangeArrowheads="1"/>
          </p:cNvPicPr>
          <p:nvPr/>
        </p:nvPicPr>
        <p:blipFill>
          <a:blip r:embed="rId2" cstate="print"/>
          <a:srcRect/>
          <a:stretch>
            <a:fillRect/>
          </a:stretch>
        </p:blipFill>
        <p:spPr bwMode="auto">
          <a:xfrm>
            <a:off x="0" y="0"/>
            <a:ext cx="4876800" cy="6858000"/>
          </a:xfrm>
          <a:prstGeom prst="rect">
            <a:avLst/>
          </a:prstGeom>
          <a:noFill/>
          <a:ln w="9525">
            <a:noFill/>
            <a:miter lim="800000"/>
            <a:headEnd/>
            <a:tailEnd/>
          </a:ln>
        </p:spPr>
      </p:pic>
      <p:pic>
        <p:nvPicPr>
          <p:cNvPr id="5123" name="Picture 94" descr="http://static.environmentalgraffiti.com/sites/default/files/images/Sahel-Drought.img_assist_custom-600x400.jpg"/>
          <p:cNvPicPr>
            <a:picLocks noChangeAspect="1" noChangeArrowheads="1"/>
          </p:cNvPicPr>
          <p:nvPr/>
        </p:nvPicPr>
        <p:blipFill>
          <a:blip r:embed="rId3" cstate="print"/>
          <a:srcRect/>
          <a:stretch>
            <a:fillRect/>
          </a:stretch>
        </p:blipFill>
        <p:spPr bwMode="auto">
          <a:xfrm>
            <a:off x="4495800" y="0"/>
            <a:ext cx="4648200" cy="6858000"/>
          </a:xfrm>
          <a:prstGeom prst="rect">
            <a:avLst/>
          </a:prstGeom>
          <a:noFill/>
          <a:ln w="9525">
            <a:noFill/>
            <a:miter lim="800000"/>
            <a:headEnd/>
            <a:tailEnd/>
          </a:ln>
        </p:spPr>
      </p:pic>
      <p:sp>
        <p:nvSpPr>
          <p:cNvPr id="2" name="Title 1"/>
          <p:cNvSpPr>
            <a:spLocks noGrp="1"/>
          </p:cNvSpPr>
          <p:nvPr>
            <p:ph type="title"/>
          </p:nvPr>
        </p:nvSpPr>
        <p:spPr>
          <a:xfrm>
            <a:off x="0" y="76200"/>
            <a:ext cx="9144000" cy="1143000"/>
          </a:xfrm>
        </p:spPr>
        <p:txBody>
          <a:bodyPr>
            <a:noAutofit/>
          </a:bodyPr>
          <a:lstStyle/>
          <a:p>
            <a:pPr algn="ctr" eaLnBrk="1" fontAlgn="auto" hangingPunct="1">
              <a:spcAft>
                <a:spcPts val="0"/>
              </a:spcAft>
              <a:defRPr/>
            </a:pPr>
            <a:r>
              <a:rPr lang="en-US" sz="4400" b="1" dirty="0" smtClean="0">
                <a:solidFill>
                  <a:srgbClr val="FF0000"/>
                </a:solidFill>
                <a:latin typeface="Californian FB" pitchFamily="18" charset="0"/>
              </a:rPr>
              <a:t>THE DIFFERENCE BETWEEN </a:t>
            </a:r>
            <a:br>
              <a:rPr lang="en-US" sz="4400" b="1" dirty="0" smtClean="0">
                <a:solidFill>
                  <a:srgbClr val="FF0000"/>
                </a:solidFill>
                <a:latin typeface="Californian FB" pitchFamily="18" charset="0"/>
              </a:rPr>
            </a:br>
            <a:r>
              <a:rPr lang="en-US" sz="4400" b="1" dirty="0" smtClean="0">
                <a:solidFill>
                  <a:srgbClr val="FF0000"/>
                </a:solidFill>
                <a:latin typeface="Californian FB" pitchFamily="18" charset="0"/>
              </a:rPr>
              <a:t>EL NIÑO AND LA NIÑA</a:t>
            </a:r>
            <a:endParaRPr lang="en-US" sz="4400" b="1" dirty="0">
              <a:solidFill>
                <a:srgbClr val="FF0000"/>
              </a:solidFill>
              <a:latin typeface="Californian FB" pitchFamily="18" charset="0"/>
            </a:endParaRPr>
          </a:p>
        </p:txBody>
      </p:sp>
      <p:sp>
        <p:nvSpPr>
          <p:cNvPr id="12291" name="Content Placeholder 2"/>
          <p:cNvSpPr>
            <a:spLocks noGrp="1"/>
          </p:cNvSpPr>
          <p:nvPr>
            <p:ph idx="1"/>
          </p:nvPr>
        </p:nvSpPr>
        <p:spPr>
          <a:xfrm>
            <a:off x="0" y="1600200"/>
            <a:ext cx="9144000" cy="5257800"/>
          </a:xfrm>
        </p:spPr>
        <p:txBody>
          <a:bodyPr>
            <a:normAutofit/>
          </a:bodyPr>
          <a:lstStyle/>
          <a:p>
            <a:pPr algn="just" eaLnBrk="1" hangingPunct="1"/>
            <a:r>
              <a:rPr lang="en-US" sz="3400" b="1" dirty="0" smtClean="0">
                <a:solidFill>
                  <a:srgbClr val="FFFF00"/>
                </a:solidFill>
                <a:latin typeface="Californian FB" pitchFamily="18" charset="0"/>
              </a:rPr>
              <a:t>The difference between the two is that La Niña is characterized by unusually cold ocean temperatures in the equatorial Pacific while, El Niño is characterized by unusually warm ocean temperatures in the Equatorial Pacific Ocean. The El Niño always happens first and La Niña comes next. If one region or area near the Pacific experiences El Niño, another area also experiences La Niña, and vice versa.</a:t>
            </a:r>
          </a:p>
          <a:p>
            <a:pPr algn="just" eaLnBrk="1" hangingPunct="1"/>
            <a:endParaRPr lang="en-US" sz="3400" b="1" dirty="0" smtClean="0">
              <a:solidFill>
                <a:srgbClr val="FFFF00"/>
              </a:solidFill>
              <a:latin typeface="Californian FB" pitchFamily="18" charset="0"/>
            </a:endParaRPr>
          </a:p>
        </p:txBody>
      </p:sp>
    </p:spTree>
  </p:cSld>
  <p:clrMapOvr>
    <a:masterClrMapping/>
  </p:clrMapOvr>
  <p:transition>
    <p:checke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13" descr="http://1.bp.blogspot.com/_4kaJOirO5eU/S2G5rFsx6yI/AAAAAAAABBw/8PlG9nRGdTI/s400/Drought.jpg"/>
          <p:cNvPicPr>
            <a:picLocks noChangeAspect="1" noChangeArrowheads="1"/>
          </p:cNvPicPr>
          <p:nvPr/>
        </p:nvPicPr>
        <p:blipFill>
          <a:blip r:embed="rId2" cstate="print"/>
          <a:srcRect/>
          <a:stretch>
            <a:fillRect/>
          </a:stretch>
        </p:blipFill>
        <p:spPr bwMode="auto">
          <a:xfrm>
            <a:off x="4648200" y="0"/>
            <a:ext cx="4495800" cy="6858000"/>
          </a:xfrm>
          <a:prstGeom prst="rect">
            <a:avLst/>
          </a:prstGeom>
          <a:noFill/>
          <a:ln w="9525">
            <a:noFill/>
            <a:miter lim="800000"/>
            <a:headEnd/>
            <a:tailEnd/>
          </a:ln>
        </p:spPr>
      </p:pic>
      <p:pic>
        <p:nvPicPr>
          <p:cNvPr id="6146" name="Picture 70" descr="http://1.bp.blogspot.com/-xro019H7KJA/TxwmY5kQy3I/AAAAAAAAAPk/Li_uPYgmKTc/s1600/ManggahanFloodwayOndoy.jpg"/>
          <p:cNvPicPr>
            <a:picLocks noChangeAspect="1" noChangeArrowheads="1"/>
          </p:cNvPicPr>
          <p:nvPr/>
        </p:nvPicPr>
        <p:blipFill>
          <a:blip r:embed="rId3" cstate="print"/>
          <a:srcRect/>
          <a:stretch>
            <a:fillRect/>
          </a:stretch>
        </p:blipFill>
        <p:spPr bwMode="auto">
          <a:xfrm>
            <a:off x="0" y="0"/>
            <a:ext cx="4648200" cy="6858000"/>
          </a:xfrm>
          <a:prstGeom prst="rect">
            <a:avLst/>
          </a:prstGeom>
          <a:noFill/>
          <a:ln w="9525">
            <a:noFill/>
            <a:miter lim="800000"/>
            <a:headEnd/>
            <a:tailEnd/>
          </a:ln>
        </p:spPr>
      </p:pic>
      <p:sp>
        <p:nvSpPr>
          <p:cNvPr id="2" name="Title 1"/>
          <p:cNvSpPr>
            <a:spLocks noGrp="1"/>
          </p:cNvSpPr>
          <p:nvPr>
            <p:ph type="title"/>
          </p:nvPr>
        </p:nvSpPr>
        <p:spPr>
          <a:xfrm>
            <a:off x="0" y="0"/>
            <a:ext cx="9144000" cy="1143000"/>
          </a:xfrm>
        </p:spPr>
        <p:txBody>
          <a:bodyPr>
            <a:normAutofit fontScale="90000"/>
          </a:bodyPr>
          <a:lstStyle/>
          <a:p>
            <a:pPr algn="ctr" eaLnBrk="1" fontAlgn="auto" hangingPunct="1">
              <a:spcAft>
                <a:spcPts val="0"/>
              </a:spcAft>
              <a:defRPr/>
            </a:pPr>
            <a:r>
              <a:rPr lang="en-US" sz="4400" b="1" dirty="0" smtClean="0">
                <a:solidFill>
                  <a:srgbClr val="FF0000"/>
                </a:solidFill>
                <a:latin typeface="Californian FB" pitchFamily="18" charset="0"/>
              </a:rPr>
              <a:t>Why do El Niño and La Niña occur?</a:t>
            </a:r>
            <a:endParaRPr lang="en-US" sz="4400" b="1" dirty="0">
              <a:solidFill>
                <a:srgbClr val="FF0000"/>
              </a:solidFill>
              <a:latin typeface="Californian FB" pitchFamily="18" charset="0"/>
            </a:endParaRPr>
          </a:p>
        </p:txBody>
      </p:sp>
      <p:sp>
        <p:nvSpPr>
          <p:cNvPr id="13315" name="Content Placeholder 2"/>
          <p:cNvSpPr>
            <a:spLocks noGrp="1"/>
          </p:cNvSpPr>
          <p:nvPr>
            <p:ph idx="1"/>
          </p:nvPr>
        </p:nvSpPr>
        <p:spPr>
          <a:xfrm>
            <a:off x="0" y="1600200"/>
            <a:ext cx="9144000" cy="5257800"/>
          </a:xfrm>
        </p:spPr>
        <p:txBody>
          <a:bodyPr>
            <a:normAutofit/>
          </a:bodyPr>
          <a:lstStyle/>
          <a:p>
            <a:pPr algn="just" eaLnBrk="1" hangingPunct="1"/>
            <a:r>
              <a:rPr lang="en-US" sz="3400" b="1" dirty="0" smtClean="0">
                <a:solidFill>
                  <a:srgbClr val="FFFF00"/>
                </a:solidFill>
                <a:latin typeface="Californian FB" pitchFamily="18" charset="0"/>
              </a:rPr>
              <a:t>El Niño and La Niña result from interaction between the surface of the ocean and the atmosphere in the tropical Pacific. Changes in the ocean impact the atmosphere and climate patterns around the globe. In turn, changes in the atmosphere impact the ocean temperatures and currents.</a:t>
            </a:r>
          </a:p>
        </p:txBody>
      </p:sp>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25603" name="Picture 2" descr="http://image.slidesharecdn.com/presentationelnino-090824130909-phpapp01/95/slide-16-1024.jpg?125113739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omb/>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en-US"/>
          </a:p>
        </p:txBody>
      </p:sp>
      <p:pic>
        <p:nvPicPr>
          <p:cNvPr id="26627" name="Picture 2" descr="http://image.slidesharecdn.com/presentationelnino-090824130909-phpapp01/95/slide-17-1024.jpg?125113739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checker dir="ver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501</TotalTime>
  <Words>1166</Words>
  <Application>Microsoft Office PowerPoint</Application>
  <PresentationFormat>On-screen Show (4:3)</PresentationFormat>
  <Paragraphs>152</Paragraphs>
  <Slides>29</Slides>
  <Notes>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Verve</vt:lpstr>
      <vt:lpstr>Slide 1</vt:lpstr>
      <vt:lpstr>Slide 2</vt:lpstr>
      <vt:lpstr>WHAT IS EL NINO?</vt:lpstr>
      <vt:lpstr>WHAT IS LA NINA? </vt:lpstr>
      <vt:lpstr>What is ENSO?</vt:lpstr>
      <vt:lpstr>THE DIFFERENCE BETWEEN  EL NIÑO AND LA NIÑA</vt:lpstr>
      <vt:lpstr>Why do El Niño and La Niña occur?</vt:lpstr>
      <vt:lpstr>Slide 8</vt:lpstr>
      <vt:lpstr>Slide 9</vt:lpstr>
      <vt:lpstr>Slide 10</vt:lpstr>
      <vt:lpstr>Slide 11</vt:lpstr>
      <vt:lpstr>Slide 12</vt:lpstr>
      <vt:lpstr>Slide 13</vt:lpstr>
      <vt:lpstr>EFFECTS OF EL NINO</vt:lpstr>
      <vt:lpstr>EFFECTS OF EL NINO</vt:lpstr>
      <vt:lpstr>EFFECTS OF LA NINA</vt:lpstr>
      <vt:lpstr>COMBINED EFFECT OF EL NIÑO-SOUTHERN OSCILLATION (ENSO) IN THE TROPICAL PACIFIC</vt:lpstr>
      <vt:lpstr>Slide 18</vt:lpstr>
      <vt:lpstr>El Niño mechanism</vt:lpstr>
      <vt:lpstr>La Niña mechanism</vt:lpstr>
      <vt:lpstr>Slide 21</vt:lpstr>
      <vt:lpstr>Slide 22</vt:lpstr>
      <vt:lpstr>Slide 23</vt:lpstr>
      <vt:lpstr>MITIGATIONS</vt:lpstr>
      <vt:lpstr>MITIGATIONS</vt:lpstr>
      <vt:lpstr>MITIGATION</vt:lpstr>
      <vt:lpstr>MITIGATION</vt:lpstr>
      <vt:lpstr>Conclusions and Recommendations</vt:lpstr>
      <vt:lpstr>Thanks for listening yow! :P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Najor Dale</dc:creator>
  <cp:lastModifiedBy>ropert</cp:lastModifiedBy>
  <cp:revision>44</cp:revision>
  <dcterms:created xsi:type="dcterms:W3CDTF">2012-09-30T08:07:14Z</dcterms:created>
  <dcterms:modified xsi:type="dcterms:W3CDTF">2012-10-17T03:03:18Z</dcterms:modified>
</cp:coreProperties>
</file>